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70" r:id="rId11"/>
    <p:sldId id="265" r:id="rId12"/>
    <p:sldId id="271" r:id="rId13"/>
    <p:sldId id="266" r:id="rId14"/>
    <p:sldId id="267" r:id="rId15"/>
    <p:sldId id="268" r:id="rId16"/>
    <p:sldId id="269"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6145" autoAdjust="0"/>
  </p:normalViewPr>
  <p:slideViewPr>
    <p:cSldViewPr snapToGrid="0">
      <p:cViewPr varScale="1">
        <p:scale>
          <a:sx n="45" d="100"/>
          <a:sy n="45" d="100"/>
        </p:scale>
        <p:origin x="12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 Performances in English</a:t>
            </a:r>
            <a:r>
              <a:rPr lang="en-US" baseline="0" dirty="0"/>
              <a:t> I, English II, &amp; ELA/Reading</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English I</c:v>
                </c:pt>
              </c:strCache>
            </c:strRef>
          </c:tx>
          <c:spPr>
            <a:solidFill>
              <a:schemeClr val="accent1"/>
            </a:solidFill>
            <a:ln>
              <a:noFill/>
            </a:ln>
            <a:effectLst/>
          </c:spPr>
          <c:invertIfNegative val="0"/>
          <c:cat>
            <c:numRef>
              <c:f>Sheet1!$A$2:$A$5</c:f>
              <c:numCache>
                <c:formatCode>General</c:formatCode>
                <c:ptCount val="4"/>
                <c:pt idx="0">
                  <c:v>2018</c:v>
                </c:pt>
                <c:pt idx="1">
                  <c:v>2019</c:v>
                </c:pt>
              </c:numCache>
            </c:numRef>
          </c:cat>
          <c:val>
            <c:numRef>
              <c:f>Sheet1!$B$2:$B$5</c:f>
              <c:numCache>
                <c:formatCode>General</c:formatCode>
                <c:ptCount val="4"/>
                <c:pt idx="0">
                  <c:v>44</c:v>
                </c:pt>
                <c:pt idx="1">
                  <c:v>62</c:v>
                </c:pt>
              </c:numCache>
            </c:numRef>
          </c:val>
          <c:extLst>
            <c:ext xmlns:c16="http://schemas.microsoft.com/office/drawing/2014/chart" uri="{C3380CC4-5D6E-409C-BE32-E72D297353CC}">
              <c16:uniqueId val="{00000000-49C2-4BB6-B8C9-F661D247F783}"/>
            </c:ext>
          </c:extLst>
        </c:ser>
        <c:ser>
          <c:idx val="1"/>
          <c:order val="1"/>
          <c:tx>
            <c:strRef>
              <c:f>Sheet1!$C$1</c:f>
              <c:strCache>
                <c:ptCount val="1"/>
                <c:pt idx="0">
                  <c:v>English II</c:v>
                </c:pt>
              </c:strCache>
            </c:strRef>
          </c:tx>
          <c:spPr>
            <a:solidFill>
              <a:schemeClr val="accent2"/>
            </a:solidFill>
            <a:ln>
              <a:noFill/>
            </a:ln>
            <a:effectLst/>
          </c:spPr>
          <c:invertIfNegative val="0"/>
          <c:cat>
            <c:numRef>
              <c:f>Sheet1!$A$2:$A$5</c:f>
              <c:numCache>
                <c:formatCode>General</c:formatCode>
                <c:ptCount val="4"/>
                <c:pt idx="0">
                  <c:v>2018</c:v>
                </c:pt>
                <c:pt idx="1">
                  <c:v>2019</c:v>
                </c:pt>
              </c:numCache>
            </c:numRef>
          </c:cat>
          <c:val>
            <c:numRef>
              <c:f>Sheet1!$C$2:$C$5</c:f>
              <c:numCache>
                <c:formatCode>General</c:formatCode>
                <c:ptCount val="4"/>
                <c:pt idx="0">
                  <c:v>64</c:v>
                </c:pt>
                <c:pt idx="1">
                  <c:v>66</c:v>
                </c:pt>
              </c:numCache>
            </c:numRef>
          </c:val>
          <c:extLst>
            <c:ext xmlns:c16="http://schemas.microsoft.com/office/drawing/2014/chart" uri="{C3380CC4-5D6E-409C-BE32-E72D297353CC}">
              <c16:uniqueId val="{00000001-49C2-4BB6-B8C9-F661D247F783}"/>
            </c:ext>
          </c:extLst>
        </c:ser>
        <c:ser>
          <c:idx val="2"/>
          <c:order val="2"/>
          <c:tx>
            <c:strRef>
              <c:f>Sheet1!$D$1</c:f>
              <c:strCache>
                <c:ptCount val="1"/>
                <c:pt idx="0">
                  <c:v>ELA/Reading</c:v>
                </c:pt>
              </c:strCache>
            </c:strRef>
          </c:tx>
          <c:spPr>
            <a:solidFill>
              <a:schemeClr val="accent3"/>
            </a:solidFill>
            <a:ln>
              <a:noFill/>
            </a:ln>
            <a:effectLst/>
          </c:spPr>
          <c:invertIfNegative val="0"/>
          <c:cat>
            <c:numRef>
              <c:f>Sheet1!$A$2:$A$5</c:f>
              <c:numCache>
                <c:formatCode>General</c:formatCode>
                <c:ptCount val="4"/>
                <c:pt idx="0">
                  <c:v>2018</c:v>
                </c:pt>
                <c:pt idx="1">
                  <c:v>2019</c:v>
                </c:pt>
              </c:numCache>
            </c:numRef>
          </c:cat>
          <c:val>
            <c:numRef>
              <c:f>Sheet1!$D$2:$D$5</c:f>
              <c:numCache>
                <c:formatCode>General</c:formatCode>
                <c:ptCount val="4"/>
                <c:pt idx="0">
                  <c:v>59</c:v>
                </c:pt>
                <c:pt idx="1">
                  <c:v>64</c:v>
                </c:pt>
              </c:numCache>
            </c:numRef>
          </c:val>
          <c:extLst>
            <c:ext xmlns:c16="http://schemas.microsoft.com/office/drawing/2014/chart" uri="{C3380CC4-5D6E-409C-BE32-E72D297353CC}">
              <c16:uniqueId val="{00000002-49C2-4BB6-B8C9-F661D247F783}"/>
            </c:ext>
          </c:extLst>
        </c:ser>
        <c:dLbls>
          <c:showLegendKey val="0"/>
          <c:showVal val="0"/>
          <c:showCatName val="0"/>
          <c:showSerName val="0"/>
          <c:showPercent val="0"/>
          <c:showBubbleSize val="0"/>
        </c:dLbls>
        <c:gapWidth val="219"/>
        <c:overlap val="-27"/>
        <c:axId val="387835480"/>
        <c:axId val="387898120"/>
      </c:barChart>
      <c:catAx>
        <c:axId val="387835480"/>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Year </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87898120"/>
        <c:crosses val="autoZero"/>
        <c:auto val="1"/>
        <c:lblAlgn val="ctr"/>
        <c:lblOffset val="100"/>
        <c:noMultiLvlLbl val="0"/>
      </c:catAx>
      <c:valAx>
        <c:axId val="3878981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Grade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87835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a:t>
            </a:r>
            <a:r>
              <a:rPr lang="en-US" baseline="0" dirty="0"/>
              <a:t> Performance in English I, English II, and ELA/Reading</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English I</c:v>
                </c:pt>
              </c:strCache>
            </c:strRef>
          </c:tx>
          <c:spPr>
            <a:solidFill>
              <a:schemeClr val="accent1"/>
            </a:solidFill>
            <a:ln>
              <a:noFill/>
            </a:ln>
            <a:effectLst/>
          </c:spPr>
          <c:invertIfNegative val="0"/>
          <c:cat>
            <c:numRef>
              <c:f>Sheet1!$A$2:$A$5</c:f>
              <c:numCache>
                <c:formatCode>General</c:formatCode>
                <c:ptCount val="4"/>
                <c:pt idx="0">
                  <c:v>2018</c:v>
                </c:pt>
                <c:pt idx="1">
                  <c:v>2019</c:v>
                </c:pt>
              </c:numCache>
            </c:numRef>
          </c:cat>
          <c:val>
            <c:numRef>
              <c:f>Sheet1!$B$2:$B$5</c:f>
              <c:numCache>
                <c:formatCode>General</c:formatCode>
                <c:ptCount val="4"/>
                <c:pt idx="0">
                  <c:v>58</c:v>
                </c:pt>
                <c:pt idx="1">
                  <c:v>62</c:v>
                </c:pt>
              </c:numCache>
            </c:numRef>
          </c:val>
          <c:extLst>
            <c:ext xmlns:c16="http://schemas.microsoft.com/office/drawing/2014/chart" uri="{C3380CC4-5D6E-409C-BE32-E72D297353CC}">
              <c16:uniqueId val="{00000000-C1C7-4CB8-B58B-D89A57DAB30D}"/>
            </c:ext>
          </c:extLst>
        </c:ser>
        <c:ser>
          <c:idx val="1"/>
          <c:order val="1"/>
          <c:tx>
            <c:strRef>
              <c:f>Sheet1!$C$1</c:f>
              <c:strCache>
                <c:ptCount val="1"/>
                <c:pt idx="0">
                  <c:v>English II</c:v>
                </c:pt>
              </c:strCache>
            </c:strRef>
          </c:tx>
          <c:spPr>
            <a:solidFill>
              <a:schemeClr val="accent2"/>
            </a:solidFill>
            <a:ln>
              <a:noFill/>
            </a:ln>
            <a:effectLst/>
          </c:spPr>
          <c:invertIfNegative val="0"/>
          <c:cat>
            <c:numRef>
              <c:f>Sheet1!$A$2:$A$5</c:f>
              <c:numCache>
                <c:formatCode>General</c:formatCode>
                <c:ptCount val="4"/>
                <c:pt idx="0">
                  <c:v>2018</c:v>
                </c:pt>
                <c:pt idx="1">
                  <c:v>2019</c:v>
                </c:pt>
              </c:numCache>
            </c:numRef>
          </c:cat>
          <c:val>
            <c:numRef>
              <c:f>Sheet1!$C$2:$C$5</c:f>
              <c:numCache>
                <c:formatCode>0%</c:formatCode>
                <c:ptCount val="4"/>
                <c:pt idx="0">
                  <c:v>63</c:v>
                </c:pt>
                <c:pt idx="1">
                  <c:v>63</c:v>
                </c:pt>
              </c:numCache>
            </c:numRef>
          </c:val>
          <c:extLst>
            <c:ext xmlns:c16="http://schemas.microsoft.com/office/drawing/2014/chart" uri="{C3380CC4-5D6E-409C-BE32-E72D297353CC}">
              <c16:uniqueId val="{00000001-C1C7-4CB8-B58B-D89A57DAB30D}"/>
            </c:ext>
          </c:extLst>
        </c:ser>
        <c:ser>
          <c:idx val="2"/>
          <c:order val="2"/>
          <c:tx>
            <c:strRef>
              <c:f>Sheet1!$D$1</c:f>
              <c:strCache>
                <c:ptCount val="1"/>
                <c:pt idx="0">
                  <c:v>ELA/Reading</c:v>
                </c:pt>
              </c:strCache>
            </c:strRef>
          </c:tx>
          <c:spPr>
            <a:solidFill>
              <a:schemeClr val="accent3"/>
            </a:solidFill>
            <a:ln>
              <a:noFill/>
            </a:ln>
            <a:effectLst/>
          </c:spPr>
          <c:invertIfNegative val="0"/>
          <c:cat>
            <c:numRef>
              <c:f>Sheet1!$A$2:$A$5</c:f>
              <c:numCache>
                <c:formatCode>General</c:formatCode>
                <c:ptCount val="4"/>
                <c:pt idx="0">
                  <c:v>2018</c:v>
                </c:pt>
                <c:pt idx="1">
                  <c:v>2019</c:v>
                </c:pt>
              </c:numCache>
            </c:numRef>
          </c:cat>
          <c:val>
            <c:numRef>
              <c:f>Sheet1!$D$2:$D$5</c:f>
              <c:numCache>
                <c:formatCode>General</c:formatCode>
                <c:ptCount val="4"/>
                <c:pt idx="0">
                  <c:v>61</c:v>
                </c:pt>
                <c:pt idx="1">
                  <c:v>63</c:v>
                </c:pt>
              </c:numCache>
            </c:numRef>
          </c:val>
          <c:extLst>
            <c:ext xmlns:c16="http://schemas.microsoft.com/office/drawing/2014/chart" uri="{C3380CC4-5D6E-409C-BE32-E72D297353CC}">
              <c16:uniqueId val="{00000002-C1C7-4CB8-B58B-D89A57DAB30D}"/>
            </c:ext>
          </c:extLst>
        </c:ser>
        <c:dLbls>
          <c:showLegendKey val="0"/>
          <c:showVal val="0"/>
          <c:showCatName val="0"/>
          <c:showSerName val="0"/>
          <c:showPercent val="0"/>
          <c:showBubbleSize val="0"/>
        </c:dLbls>
        <c:gapWidth val="219"/>
        <c:overlap val="-27"/>
        <c:axId val="381680904"/>
        <c:axId val="381679920"/>
      </c:barChart>
      <c:catAx>
        <c:axId val="38168090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Year</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81679920"/>
        <c:crosses val="autoZero"/>
        <c:auto val="1"/>
        <c:lblAlgn val="ctr"/>
        <c:lblOffset val="100"/>
        <c:noMultiLvlLbl val="0"/>
      </c:catAx>
      <c:valAx>
        <c:axId val="3816799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Grade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816809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3D9CA5-F68F-4430-9108-23AFE7FFAAFF}" type="datetimeFigureOut">
              <a:rPr lang="en-US" smtClean="0"/>
              <a:t>8/4/2021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BC39FD-65BE-4568-BBF0-0725B9FE4D62}" type="slidenum">
              <a:rPr lang="en-US" smtClean="0"/>
              <a:t>‹#›</a:t>
            </a:fld>
            <a:endParaRPr lang="en-US"/>
          </a:p>
        </p:txBody>
      </p:sp>
    </p:spTree>
    <p:extLst>
      <p:ext uri="{BB962C8B-B14F-4D97-AF65-F5344CB8AC3E}">
        <p14:creationId xmlns:p14="http://schemas.microsoft.com/office/powerpoint/2010/main" val="4021742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Texas Academic Performance Report (TAPR) provides the academic performance of students and schools in Texas. This report can be used to indicate where schools are succeeding and where they are failing. The information gathered from the report can be used to aid in the improvement of students’ and schools’ performances. Improved performances can be in the areas of inclusion, proficiency in languages, math, and sciences, rate of graduation, and dropout. </a:t>
            </a:r>
          </a:p>
        </p:txBody>
      </p:sp>
      <p:sp>
        <p:nvSpPr>
          <p:cNvPr id="4" name="Slide Number Placeholder 3"/>
          <p:cNvSpPr>
            <a:spLocks noGrp="1"/>
          </p:cNvSpPr>
          <p:nvPr>
            <p:ph type="sldNum" sz="quarter" idx="5"/>
          </p:nvPr>
        </p:nvSpPr>
        <p:spPr/>
        <p:txBody>
          <a:bodyPr/>
          <a:lstStyle/>
          <a:p>
            <a:fld id="{61BC39FD-65BE-4568-BBF0-0725B9FE4D62}" type="slidenum">
              <a:rPr lang="en-US" smtClean="0"/>
              <a:t>2</a:t>
            </a:fld>
            <a:endParaRPr lang="en-US"/>
          </a:p>
        </p:txBody>
      </p:sp>
    </p:spTree>
    <p:extLst>
      <p:ext uri="{BB962C8B-B14F-4D97-AF65-F5344CB8AC3E}">
        <p14:creationId xmlns:p14="http://schemas.microsoft.com/office/powerpoint/2010/main" val="1332718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chart shows information on the performances of students in English I, English II, and ELA/Reading in Cedar Hill high school. There was a slight increase in the grades from 2018 to 2019. English I grades increased from 44% to 62%, English II increased from 64% to 66%, and ELA/Reading increased from 59% to 64%. </a:t>
            </a:r>
          </a:p>
        </p:txBody>
      </p:sp>
      <p:sp>
        <p:nvSpPr>
          <p:cNvPr id="4" name="Slide Number Placeholder 3"/>
          <p:cNvSpPr>
            <a:spLocks noGrp="1"/>
          </p:cNvSpPr>
          <p:nvPr>
            <p:ph type="sldNum" sz="quarter" idx="5"/>
          </p:nvPr>
        </p:nvSpPr>
        <p:spPr/>
        <p:txBody>
          <a:bodyPr/>
          <a:lstStyle/>
          <a:p>
            <a:fld id="{61BC39FD-65BE-4568-BBF0-0725B9FE4D62}" type="slidenum">
              <a:rPr lang="en-US" smtClean="0"/>
              <a:t>13</a:t>
            </a:fld>
            <a:endParaRPr lang="en-US"/>
          </a:p>
        </p:txBody>
      </p:sp>
    </p:spTree>
    <p:extLst>
      <p:ext uri="{BB962C8B-B14F-4D97-AF65-F5344CB8AC3E}">
        <p14:creationId xmlns:p14="http://schemas.microsoft.com/office/powerpoint/2010/main" val="4055038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chart shows information on the performances of students in English I, English II, and ELA/Reading in Skyline high school. The performance in English I increased from 58% to 62%, English II remained at 63%, and ELA/Reading increased from 61% to 63%. </a:t>
            </a:r>
          </a:p>
        </p:txBody>
      </p:sp>
      <p:sp>
        <p:nvSpPr>
          <p:cNvPr id="4" name="Slide Number Placeholder 3"/>
          <p:cNvSpPr>
            <a:spLocks noGrp="1"/>
          </p:cNvSpPr>
          <p:nvPr>
            <p:ph type="sldNum" sz="quarter" idx="5"/>
          </p:nvPr>
        </p:nvSpPr>
        <p:spPr/>
        <p:txBody>
          <a:bodyPr/>
          <a:lstStyle/>
          <a:p>
            <a:fld id="{61BC39FD-65BE-4568-BBF0-0725B9FE4D62}" type="slidenum">
              <a:rPr lang="en-US" smtClean="0"/>
              <a:t>14</a:t>
            </a:fld>
            <a:endParaRPr lang="en-US"/>
          </a:p>
        </p:txBody>
      </p:sp>
    </p:spTree>
    <p:extLst>
      <p:ext uri="{BB962C8B-B14F-4D97-AF65-F5344CB8AC3E}">
        <p14:creationId xmlns:p14="http://schemas.microsoft.com/office/powerpoint/2010/main" val="2742948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declining performances in these subjects for both high schools can be linked to economic challenges, a small percentage of students enrolled in bilingual/ESL, and limited English proficiency (The Texas Tribune, 2019). </a:t>
            </a:r>
          </a:p>
        </p:txBody>
      </p:sp>
      <p:sp>
        <p:nvSpPr>
          <p:cNvPr id="4" name="Slide Number Placeholder 3"/>
          <p:cNvSpPr>
            <a:spLocks noGrp="1"/>
          </p:cNvSpPr>
          <p:nvPr>
            <p:ph type="sldNum" sz="quarter" idx="5"/>
          </p:nvPr>
        </p:nvSpPr>
        <p:spPr/>
        <p:txBody>
          <a:bodyPr/>
          <a:lstStyle/>
          <a:p>
            <a:fld id="{61BC39FD-65BE-4568-BBF0-0725B9FE4D62}" type="slidenum">
              <a:rPr lang="en-US" smtClean="0"/>
              <a:t>15</a:t>
            </a:fld>
            <a:endParaRPr lang="en-US"/>
          </a:p>
        </p:txBody>
      </p:sp>
    </p:spTree>
    <p:extLst>
      <p:ext uri="{BB962C8B-B14F-4D97-AF65-F5344CB8AC3E}">
        <p14:creationId xmlns:p14="http://schemas.microsoft.com/office/powerpoint/2010/main" val="3641849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 report by The Texas Tribune (2019), Cedar Hill high school had 35.9% students at the risk of dropping out, 62.5% economically disadvantaged, and 3.3% with limited English proficiency. Skyline high school had 75.4% students at the risk of dropping out, 77.5% economically disadvantaged, and 29.8% with limited English proficiency (The Texas Tribune, 2019). </a:t>
            </a:r>
          </a:p>
        </p:txBody>
      </p:sp>
      <p:sp>
        <p:nvSpPr>
          <p:cNvPr id="4" name="Slide Number Placeholder 3"/>
          <p:cNvSpPr>
            <a:spLocks noGrp="1"/>
          </p:cNvSpPr>
          <p:nvPr>
            <p:ph type="sldNum" sz="quarter" idx="5"/>
          </p:nvPr>
        </p:nvSpPr>
        <p:spPr/>
        <p:txBody>
          <a:bodyPr/>
          <a:lstStyle/>
          <a:p>
            <a:fld id="{61BC39FD-65BE-4568-BBF0-0725B9FE4D62}" type="slidenum">
              <a:rPr lang="en-US" smtClean="0"/>
              <a:t>16</a:t>
            </a:fld>
            <a:endParaRPr lang="en-US"/>
          </a:p>
        </p:txBody>
      </p:sp>
    </p:spTree>
    <p:extLst>
      <p:ext uri="{BB962C8B-B14F-4D97-AF65-F5344CB8AC3E}">
        <p14:creationId xmlns:p14="http://schemas.microsoft.com/office/powerpoint/2010/main" val="32143819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low performances in these areas in both high schools can be improved by allocation of more funds to address the needs of economically disadvantaged students. Increasing these funds will increase the percentage of students who are eligible for free lunch. Providing students with free lunch will motivate them to learn and enhance their performances. Also, the funds can be used to purchase more learning materials to help students improve their English proficiency. </a:t>
            </a:r>
          </a:p>
        </p:txBody>
      </p:sp>
      <p:sp>
        <p:nvSpPr>
          <p:cNvPr id="4" name="Slide Number Placeholder 3"/>
          <p:cNvSpPr>
            <a:spLocks noGrp="1"/>
          </p:cNvSpPr>
          <p:nvPr>
            <p:ph type="sldNum" sz="quarter" idx="5"/>
          </p:nvPr>
        </p:nvSpPr>
        <p:spPr/>
        <p:txBody>
          <a:bodyPr/>
          <a:lstStyle/>
          <a:p>
            <a:fld id="{61BC39FD-65BE-4568-BBF0-0725B9FE4D62}" type="slidenum">
              <a:rPr lang="en-US" smtClean="0"/>
              <a:t>17</a:t>
            </a:fld>
            <a:endParaRPr lang="en-US"/>
          </a:p>
        </p:txBody>
      </p:sp>
    </p:spTree>
    <p:extLst>
      <p:ext uri="{BB962C8B-B14F-4D97-AF65-F5344CB8AC3E}">
        <p14:creationId xmlns:p14="http://schemas.microsoft.com/office/powerpoint/2010/main" val="13636510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strategy that can be used to improve performances in these subjects is increasing the percentage of students enrolled in bilingual/ESL. Increasing enrollment in this program would allow students to learn English in addition to their native language. </a:t>
            </a:r>
          </a:p>
        </p:txBody>
      </p:sp>
      <p:sp>
        <p:nvSpPr>
          <p:cNvPr id="4" name="Slide Number Placeholder 3"/>
          <p:cNvSpPr>
            <a:spLocks noGrp="1"/>
          </p:cNvSpPr>
          <p:nvPr>
            <p:ph type="sldNum" sz="quarter" idx="5"/>
          </p:nvPr>
        </p:nvSpPr>
        <p:spPr/>
        <p:txBody>
          <a:bodyPr/>
          <a:lstStyle/>
          <a:p>
            <a:fld id="{61BC39FD-65BE-4568-BBF0-0725B9FE4D62}" type="slidenum">
              <a:rPr lang="en-US" smtClean="0"/>
              <a:t>18</a:t>
            </a:fld>
            <a:endParaRPr lang="en-US"/>
          </a:p>
        </p:txBody>
      </p:sp>
    </p:spTree>
    <p:extLst>
      <p:ext uri="{BB962C8B-B14F-4D97-AF65-F5344CB8AC3E}">
        <p14:creationId xmlns:p14="http://schemas.microsoft.com/office/powerpoint/2010/main" val="623131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Better performances can be achieved by reducing the number of students in English classes. Having classes with a smaller number of students will allow teachers to focus on student needs effectively, thus increasing their proficiency. </a:t>
            </a:r>
          </a:p>
        </p:txBody>
      </p:sp>
      <p:sp>
        <p:nvSpPr>
          <p:cNvPr id="4" name="Slide Number Placeholder 3"/>
          <p:cNvSpPr>
            <a:spLocks noGrp="1"/>
          </p:cNvSpPr>
          <p:nvPr>
            <p:ph type="sldNum" sz="quarter" idx="5"/>
          </p:nvPr>
        </p:nvSpPr>
        <p:spPr/>
        <p:txBody>
          <a:bodyPr/>
          <a:lstStyle/>
          <a:p>
            <a:fld id="{61BC39FD-65BE-4568-BBF0-0725B9FE4D62}" type="slidenum">
              <a:rPr lang="en-US" smtClean="0"/>
              <a:t>19</a:t>
            </a:fld>
            <a:endParaRPr lang="en-US"/>
          </a:p>
        </p:txBody>
      </p:sp>
    </p:spTree>
    <p:extLst>
      <p:ext uri="{BB962C8B-B14F-4D97-AF65-F5344CB8AC3E}">
        <p14:creationId xmlns:p14="http://schemas.microsoft.com/office/powerpoint/2010/main" val="11164794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school districts can also increase the number of teachers to lower the teacher student ratio. Currently, the ratio of students per teacher in Cedar Hill high school is 16.4 and in Skyline high school is 17. Reducing the number of students per teacher will ensure that teachers can customize lessons to meet students’ needs, thus improving their performances. </a:t>
            </a:r>
          </a:p>
        </p:txBody>
      </p:sp>
      <p:sp>
        <p:nvSpPr>
          <p:cNvPr id="4" name="Slide Number Placeholder 3"/>
          <p:cNvSpPr>
            <a:spLocks noGrp="1"/>
          </p:cNvSpPr>
          <p:nvPr>
            <p:ph type="sldNum" sz="quarter" idx="5"/>
          </p:nvPr>
        </p:nvSpPr>
        <p:spPr/>
        <p:txBody>
          <a:bodyPr/>
          <a:lstStyle/>
          <a:p>
            <a:fld id="{61BC39FD-65BE-4568-BBF0-0725B9FE4D62}" type="slidenum">
              <a:rPr lang="en-US" smtClean="0"/>
              <a:t>20</a:t>
            </a:fld>
            <a:endParaRPr lang="en-US"/>
          </a:p>
        </p:txBody>
      </p:sp>
    </p:spTree>
    <p:extLst>
      <p:ext uri="{BB962C8B-B14F-4D97-AF65-F5344CB8AC3E}">
        <p14:creationId xmlns:p14="http://schemas.microsoft.com/office/powerpoint/2010/main" val="3817990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Cedar Hill high school is in Cedar Hill Texas in the Cedar Hill ISD school district. In the 2018-2019 academic year, Cedar Hill high school had a student population of 2262 students, an average teacher experience of 9.7 years, 96.6% four-year graduation rate, and an accountability rating of C (The Texas Tribune, 2019). </a:t>
            </a:r>
          </a:p>
        </p:txBody>
      </p:sp>
      <p:sp>
        <p:nvSpPr>
          <p:cNvPr id="4" name="Slide Number Placeholder 3"/>
          <p:cNvSpPr>
            <a:spLocks noGrp="1"/>
          </p:cNvSpPr>
          <p:nvPr>
            <p:ph type="sldNum" sz="quarter" idx="5"/>
          </p:nvPr>
        </p:nvSpPr>
        <p:spPr/>
        <p:txBody>
          <a:bodyPr/>
          <a:lstStyle/>
          <a:p>
            <a:fld id="{61BC39FD-65BE-4568-BBF0-0725B9FE4D62}" type="slidenum">
              <a:rPr lang="en-US" smtClean="0"/>
              <a:t>3</a:t>
            </a:fld>
            <a:endParaRPr lang="en-US"/>
          </a:p>
        </p:txBody>
      </p:sp>
    </p:spTree>
    <p:extLst>
      <p:ext uri="{BB962C8B-B14F-4D97-AF65-F5344CB8AC3E}">
        <p14:creationId xmlns:p14="http://schemas.microsoft.com/office/powerpoint/2010/main" val="2359830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Skyline high school is in Dallas Texas, in the Dallas ISD district. In the 2018-19 academic year, the school had a student population of 4143 students, an average teacher experience of 12.1 years, 85.1% four-year graduation rate, and an accountability rating of C (The Texas Tribune, 2019). </a:t>
            </a:r>
          </a:p>
        </p:txBody>
      </p:sp>
      <p:sp>
        <p:nvSpPr>
          <p:cNvPr id="4" name="Slide Number Placeholder 3"/>
          <p:cNvSpPr>
            <a:spLocks noGrp="1"/>
          </p:cNvSpPr>
          <p:nvPr>
            <p:ph type="sldNum" sz="quarter" idx="5"/>
          </p:nvPr>
        </p:nvSpPr>
        <p:spPr/>
        <p:txBody>
          <a:bodyPr/>
          <a:lstStyle/>
          <a:p>
            <a:fld id="{61BC39FD-65BE-4568-BBF0-0725B9FE4D62}" type="slidenum">
              <a:rPr lang="en-US" smtClean="0"/>
              <a:t>4</a:t>
            </a:fld>
            <a:endParaRPr lang="en-US"/>
          </a:p>
        </p:txBody>
      </p:sp>
    </p:spTree>
    <p:extLst>
      <p:ext uri="{BB962C8B-B14F-4D97-AF65-F5344CB8AC3E}">
        <p14:creationId xmlns:p14="http://schemas.microsoft.com/office/powerpoint/2010/main" val="4277268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the TAPR report, it was identified that Cedar Hill high school was performing excellently in social studies, U.S. history, and Biology. The grades in these subjects were 93% in social sciences, 93% in U.S. history, and 82% in biology. </a:t>
            </a:r>
          </a:p>
        </p:txBody>
      </p:sp>
      <p:sp>
        <p:nvSpPr>
          <p:cNvPr id="4" name="Slide Number Placeholder 3"/>
          <p:cNvSpPr>
            <a:spLocks noGrp="1"/>
          </p:cNvSpPr>
          <p:nvPr>
            <p:ph type="sldNum" sz="quarter" idx="5"/>
          </p:nvPr>
        </p:nvSpPr>
        <p:spPr/>
        <p:txBody>
          <a:bodyPr/>
          <a:lstStyle/>
          <a:p>
            <a:fld id="{61BC39FD-65BE-4568-BBF0-0725B9FE4D62}" type="slidenum">
              <a:rPr lang="en-US" smtClean="0"/>
              <a:t>5</a:t>
            </a:fld>
            <a:endParaRPr lang="en-US"/>
          </a:p>
        </p:txBody>
      </p:sp>
    </p:spTree>
    <p:extLst>
      <p:ext uri="{BB962C8B-B14F-4D97-AF65-F5344CB8AC3E}">
        <p14:creationId xmlns:p14="http://schemas.microsoft.com/office/powerpoint/2010/main" val="437169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Skyline high school portrayed excellent performances in U.S. history, social studies, algebra, and mathematics. The grades in these subjects were 93% in social sciences, 93% in U.S. history, 78% in algebra, and 78% in mathematics. </a:t>
            </a:r>
          </a:p>
        </p:txBody>
      </p:sp>
      <p:sp>
        <p:nvSpPr>
          <p:cNvPr id="4" name="Slide Number Placeholder 3"/>
          <p:cNvSpPr>
            <a:spLocks noGrp="1"/>
          </p:cNvSpPr>
          <p:nvPr>
            <p:ph type="sldNum" sz="quarter" idx="5"/>
          </p:nvPr>
        </p:nvSpPr>
        <p:spPr/>
        <p:txBody>
          <a:bodyPr/>
          <a:lstStyle/>
          <a:p>
            <a:fld id="{61BC39FD-65BE-4568-BBF0-0725B9FE4D62}" type="slidenum">
              <a:rPr lang="en-US" smtClean="0"/>
              <a:t>6</a:t>
            </a:fld>
            <a:endParaRPr lang="en-US"/>
          </a:p>
        </p:txBody>
      </p:sp>
    </p:spTree>
    <p:extLst>
      <p:ext uri="{BB962C8B-B14F-4D97-AF65-F5344CB8AC3E}">
        <p14:creationId xmlns:p14="http://schemas.microsoft.com/office/powerpoint/2010/main" val="596875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Cedar Hill high school showed weaknesses in, English I, English II and ELA/Reading. The percentage grades in these areas were 62%, 66%, and 64%. </a:t>
            </a:r>
          </a:p>
        </p:txBody>
      </p:sp>
      <p:sp>
        <p:nvSpPr>
          <p:cNvPr id="4" name="Slide Number Placeholder 3"/>
          <p:cNvSpPr>
            <a:spLocks noGrp="1"/>
          </p:cNvSpPr>
          <p:nvPr>
            <p:ph type="sldNum" sz="quarter" idx="5"/>
          </p:nvPr>
        </p:nvSpPr>
        <p:spPr/>
        <p:txBody>
          <a:bodyPr/>
          <a:lstStyle/>
          <a:p>
            <a:fld id="{61BC39FD-65BE-4568-BBF0-0725B9FE4D62}" type="slidenum">
              <a:rPr lang="en-US" smtClean="0"/>
              <a:t>7</a:t>
            </a:fld>
            <a:endParaRPr lang="en-US"/>
          </a:p>
        </p:txBody>
      </p:sp>
    </p:spTree>
    <p:extLst>
      <p:ext uri="{BB962C8B-B14F-4D97-AF65-F5344CB8AC3E}">
        <p14:creationId xmlns:p14="http://schemas.microsoft.com/office/powerpoint/2010/main" val="1373794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percentage grades for the high school were 62%, 63%, and 63% for English I, English II, and ELA/Reading. </a:t>
            </a:r>
          </a:p>
        </p:txBody>
      </p:sp>
      <p:sp>
        <p:nvSpPr>
          <p:cNvPr id="4" name="Slide Number Placeholder 3"/>
          <p:cNvSpPr>
            <a:spLocks noGrp="1"/>
          </p:cNvSpPr>
          <p:nvPr>
            <p:ph type="sldNum" sz="quarter" idx="5"/>
          </p:nvPr>
        </p:nvSpPr>
        <p:spPr/>
        <p:txBody>
          <a:bodyPr/>
          <a:lstStyle/>
          <a:p>
            <a:fld id="{61BC39FD-65BE-4568-BBF0-0725B9FE4D62}" type="slidenum">
              <a:rPr lang="en-US" smtClean="0"/>
              <a:t>8</a:t>
            </a:fld>
            <a:endParaRPr lang="en-US"/>
          </a:p>
        </p:txBody>
      </p:sp>
    </p:spTree>
    <p:extLst>
      <p:ext uri="{BB962C8B-B14F-4D97-AF65-F5344CB8AC3E}">
        <p14:creationId xmlns:p14="http://schemas.microsoft.com/office/powerpoint/2010/main" val="4156479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Cedar Hill high school, English I performance for African Americans was 46% and 59% in 2018 and 2019 respectively. In the same years, Hispanics had 33% and 72%, whites 43% and 56%, special education 11% and 26%, and 86% for Asians in 2019 (Texas Education Agency, 2019). </a:t>
            </a:r>
          </a:p>
        </p:txBody>
      </p:sp>
      <p:sp>
        <p:nvSpPr>
          <p:cNvPr id="4" name="Slide Number Placeholder 3"/>
          <p:cNvSpPr>
            <a:spLocks noGrp="1"/>
          </p:cNvSpPr>
          <p:nvPr>
            <p:ph type="sldNum" sz="quarter" idx="5"/>
          </p:nvPr>
        </p:nvSpPr>
        <p:spPr/>
        <p:txBody>
          <a:bodyPr/>
          <a:lstStyle/>
          <a:p>
            <a:fld id="{61BC39FD-65BE-4568-BBF0-0725B9FE4D62}" type="slidenum">
              <a:rPr lang="en-US" smtClean="0"/>
              <a:t>9</a:t>
            </a:fld>
            <a:endParaRPr lang="en-US"/>
          </a:p>
        </p:txBody>
      </p:sp>
    </p:spTree>
    <p:extLst>
      <p:ext uri="{BB962C8B-B14F-4D97-AF65-F5344CB8AC3E}">
        <p14:creationId xmlns:p14="http://schemas.microsoft.com/office/powerpoint/2010/main" val="384678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performance of Skyline high school in English I for African Americans was 52% and 52% in 2018 and 2019 respectively. For the same period Hispanics had 60% and 65%, whites 62% and 75%, 43% and 40% for Asians, and 31% and 21% for special education (Texas Education Agency, 2019). Although there was a slight increase in the performances of students in English I, English II, and ELA/Reading, there is still the need to improve them to exceed state performances. </a:t>
            </a:r>
          </a:p>
        </p:txBody>
      </p:sp>
      <p:sp>
        <p:nvSpPr>
          <p:cNvPr id="4" name="Slide Number Placeholder 3"/>
          <p:cNvSpPr>
            <a:spLocks noGrp="1"/>
          </p:cNvSpPr>
          <p:nvPr>
            <p:ph type="sldNum" sz="quarter" idx="5"/>
          </p:nvPr>
        </p:nvSpPr>
        <p:spPr/>
        <p:txBody>
          <a:bodyPr/>
          <a:lstStyle/>
          <a:p>
            <a:fld id="{61BC39FD-65BE-4568-BBF0-0725B9FE4D62}" type="slidenum">
              <a:rPr lang="en-US" smtClean="0"/>
              <a:t>11</a:t>
            </a:fld>
            <a:endParaRPr lang="en-US"/>
          </a:p>
        </p:txBody>
      </p:sp>
    </p:spTree>
    <p:extLst>
      <p:ext uri="{BB962C8B-B14F-4D97-AF65-F5344CB8AC3E}">
        <p14:creationId xmlns:p14="http://schemas.microsoft.com/office/powerpoint/2010/main" val="1349731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4DEB391-A641-46F7-8387-B7D1A6690086}"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404EDD-74E7-4849-8B77-BC8D25A4FEB7}" type="slidenum">
              <a:rPr lang="en-US" smtClean="0"/>
              <a:t>‹#›</a:t>
            </a:fld>
            <a:endParaRPr lang="en-US"/>
          </a:p>
        </p:txBody>
      </p:sp>
    </p:spTree>
    <p:extLst>
      <p:ext uri="{BB962C8B-B14F-4D97-AF65-F5344CB8AC3E}">
        <p14:creationId xmlns:p14="http://schemas.microsoft.com/office/powerpoint/2010/main" val="2750918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4DEB391-A641-46F7-8387-B7D1A6690086}" type="datetimeFigureOut">
              <a:rPr lang="en-US" smtClean="0"/>
              <a:t>8/4/2021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404EDD-74E7-4849-8B77-BC8D25A4FEB7}" type="slidenum">
              <a:rPr lang="en-US" smtClean="0"/>
              <a:t>‹#›</a:t>
            </a:fld>
            <a:endParaRPr lang="en-US"/>
          </a:p>
        </p:txBody>
      </p:sp>
    </p:spTree>
    <p:extLst>
      <p:ext uri="{BB962C8B-B14F-4D97-AF65-F5344CB8AC3E}">
        <p14:creationId xmlns:p14="http://schemas.microsoft.com/office/powerpoint/2010/main" val="1133511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4DEB391-A641-46F7-8387-B7D1A6690086}"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404EDD-74E7-4849-8B77-BC8D25A4FEB7}" type="slidenum">
              <a:rPr lang="en-US" smtClean="0"/>
              <a:t>‹#›</a:t>
            </a:fld>
            <a:endParaRPr lang="en-US"/>
          </a:p>
        </p:txBody>
      </p:sp>
    </p:spTree>
    <p:extLst>
      <p:ext uri="{BB962C8B-B14F-4D97-AF65-F5344CB8AC3E}">
        <p14:creationId xmlns:p14="http://schemas.microsoft.com/office/powerpoint/2010/main" val="7675169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4DEB391-A641-46F7-8387-B7D1A6690086}"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404EDD-74E7-4849-8B77-BC8D25A4FEB7}"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822335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DEB391-A641-46F7-8387-B7D1A6690086}"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404EDD-74E7-4849-8B77-BC8D25A4FEB7}" type="slidenum">
              <a:rPr lang="en-US" smtClean="0"/>
              <a:t>‹#›</a:t>
            </a:fld>
            <a:endParaRPr lang="en-US"/>
          </a:p>
        </p:txBody>
      </p:sp>
    </p:spTree>
    <p:extLst>
      <p:ext uri="{BB962C8B-B14F-4D97-AF65-F5344CB8AC3E}">
        <p14:creationId xmlns:p14="http://schemas.microsoft.com/office/powerpoint/2010/main" val="3977433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4DEB391-A641-46F7-8387-B7D1A6690086}" type="datetimeFigureOut">
              <a:rPr lang="en-US" smtClean="0"/>
              <a:t>8/4/2021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404EDD-74E7-4849-8B77-BC8D25A4FEB7}" type="slidenum">
              <a:rPr lang="en-US" smtClean="0"/>
              <a:t>‹#›</a:t>
            </a:fld>
            <a:endParaRPr lang="en-US"/>
          </a:p>
        </p:txBody>
      </p:sp>
    </p:spTree>
    <p:extLst>
      <p:ext uri="{BB962C8B-B14F-4D97-AF65-F5344CB8AC3E}">
        <p14:creationId xmlns:p14="http://schemas.microsoft.com/office/powerpoint/2010/main" val="25823771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4DEB391-A641-46F7-8387-B7D1A6690086}" type="datetimeFigureOut">
              <a:rPr lang="en-US" smtClean="0"/>
              <a:t>8/4/2021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404EDD-74E7-4849-8B77-BC8D25A4FEB7}" type="slidenum">
              <a:rPr lang="en-US" smtClean="0"/>
              <a:t>‹#›</a:t>
            </a:fld>
            <a:endParaRPr lang="en-US"/>
          </a:p>
        </p:txBody>
      </p:sp>
    </p:spTree>
    <p:extLst>
      <p:ext uri="{BB962C8B-B14F-4D97-AF65-F5344CB8AC3E}">
        <p14:creationId xmlns:p14="http://schemas.microsoft.com/office/powerpoint/2010/main" val="17361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DEB391-A641-46F7-8387-B7D1A6690086}"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404EDD-74E7-4849-8B77-BC8D25A4FEB7}" type="slidenum">
              <a:rPr lang="en-US" smtClean="0"/>
              <a:t>‹#›</a:t>
            </a:fld>
            <a:endParaRPr lang="en-US"/>
          </a:p>
        </p:txBody>
      </p:sp>
    </p:spTree>
    <p:extLst>
      <p:ext uri="{BB962C8B-B14F-4D97-AF65-F5344CB8AC3E}">
        <p14:creationId xmlns:p14="http://schemas.microsoft.com/office/powerpoint/2010/main" val="1051805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DEB391-A641-46F7-8387-B7D1A6690086}"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404EDD-74E7-4849-8B77-BC8D25A4FEB7}" type="slidenum">
              <a:rPr lang="en-US" smtClean="0"/>
              <a:t>‹#›</a:t>
            </a:fld>
            <a:endParaRPr lang="en-US"/>
          </a:p>
        </p:txBody>
      </p:sp>
    </p:spTree>
    <p:extLst>
      <p:ext uri="{BB962C8B-B14F-4D97-AF65-F5344CB8AC3E}">
        <p14:creationId xmlns:p14="http://schemas.microsoft.com/office/powerpoint/2010/main" val="372215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B4DEB391-A641-46F7-8387-B7D1A6690086}"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404EDD-74E7-4849-8B77-BC8D25A4FEB7}" type="slidenum">
              <a:rPr lang="en-US" smtClean="0"/>
              <a:t>‹#›</a:t>
            </a:fld>
            <a:endParaRPr lang="en-US"/>
          </a:p>
        </p:txBody>
      </p:sp>
    </p:spTree>
    <p:extLst>
      <p:ext uri="{BB962C8B-B14F-4D97-AF65-F5344CB8AC3E}">
        <p14:creationId xmlns:p14="http://schemas.microsoft.com/office/powerpoint/2010/main" val="3767320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DEB391-A641-46F7-8387-B7D1A6690086}" type="datetimeFigureOut">
              <a:rPr lang="en-US" smtClean="0"/>
              <a:t>8/4/2021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404EDD-74E7-4849-8B77-BC8D25A4FEB7}" type="slidenum">
              <a:rPr lang="en-US" smtClean="0"/>
              <a:t>‹#›</a:t>
            </a:fld>
            <a:endParaRPr lang="en-US"/>
          </a:p>
        </p:txBody>
      </p:sp>
    </p:spTree>
    <p:extLst>
      <p:ext uri="{BB962C8B-B14F-4D97-AF65-F5344CB8AC3E}">
        <p14:creationId xmlns:p14="http://schemas.microsoft.com/office/powerpoint/2010/main" val="2663250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4DEB391-A641-46F7-8387-B7D1A6690086}" type="datetimeFigureOut">
              <a:rPr lang="en-US" smtClean="0"/>
              <a:t>8/4/2021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404EDD-74E7-4849-8B77-BC8D25A4FEB7}" type="slidenum">
              <a:rPr lang="en-US" smtClean="0"/>
              <a:t>‹#›</a:t>
            </a:fld>
            <a:endParaRPr lang="en-US"/>
          </a:p>
        </p:txBody>
      </p:sp>
    </p:spTree>
    <p:extLst>
      <p:ext uri="{BB962C8B-B14F-4D97-AF65-F5344CB8AC3E}">
        <p14:creationId xmlns:p14="http://schemas.microsoft.com/office/powerpoint/2010/main" val="2933855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4DEB391-A641-46F7-8387-B7D1A6690086}" type="datetimeFigureOut">
              <a:rPr lang="en-US" smtClean="0"/>
              <a:t>8/4/2021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404EDD-74E7-4849-8B77-BC8D25A4FEB7}" type="slidenum">
              <a:rPr lang="en-US" smtClean="0"/>
              <a:t>‹#›</a:t>
            </a:fld>
            <a:endParaRPr lang="en-US"/>
          </a:p>
        </p:txBody>
      </p:sp>
    </p:spTree>
    <p:extLst>
      <p:ext uri="{BB962C8B-B14F-4D97-AF65-F5344CB8AC3E}">
        <p14:creationId xmlns:p14="http://schemas.microsoft.com/office/powerpoint/2010/main" val="260623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B4DEB391-A641-46F7-8387-B7D1A6690086}" type="datetimeFigureOut">
              <a:rPr lang="en-US" smtClean="0"/>
              <a:t>8/4/2021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D1404EDD-74E7-4849-8B77-BC8D25A4FEB7}" type="slidenum">
              <a:rPr lang="en-US" smtClean="0"/>
              <a:t>‹#›</a:t>
            </a:fld>
            <a:endParaRPr lang="en-US"/>
          </a:p>
        </p:txBody>
      </p:sp>
    </p:spTree>
    <p:extLst>
      <p:ext uri="{BB962C8B-B14F-4D97-AF65-F5344CB8AC3E}">
        <p14:creationId xmlns:p14="http://schemas.microsoft.com/office/powerpoint/2010/main" val="1837308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4DEB391-A641-46F7-8387-B7D1A6690086}" type="datetimeFigureOut">
              <a:rPr lang="en-US" smtClean="0"/>
              <a:t>8/4/2021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D1404EDD-74E7-4849-8B77-BC8D25A4FEB7}" type="slidenum">
              <a:rPr lang="en-US" smtClean="0"/>
              <a:t>‹#›</a:t>
            </a:fld>
            <a:endParaRPr lang="en-US"/>
          </a:p>
        </p:txBody>
      </p:sp>
    </p:spTree>
    <p:extLst>
      <p:ext uri="{BB962C8B-B14F-4D97-AF65-F5344CB8AC3E}">
        <p14:creationId xmlns:p14="http://schemas.microsoft.com/office/powerpoint/2010/main" val="3381968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B4DEB391-A641-46F7-8387-B7D1A6690086}" type="datetimeFigureOut">
              <a:rPr lang="en-US" smtClean="0"/>
              <a:t>8/4/2021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D1404EDD-74E7-4849-8B77-BC8D25A4FEB7}" type="slidenum">
              <a:rPr lang="en-US" smtClean="0"/>
              <a:t>‹#›</a:t>
            </a:fld>
            <a:endParaRPr lang="en-US"/>
          </a:p>
        </p:txBody>
      </p:sp>
    </p:spTree>
    <p:extLst>
      <p:ext uri="{BB962C8B-B14F-4D97-AF65-F5344CB8AC3E}">
        <p14:creationId xmlns:p14="http://schemas.microsoft.com/office/powerpoint/2010/main" val="2861367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4DEB391-A641-46F7-8387-B7D1A6690086}" type="datetimeFigureOut">
              <a:rPr lang="en-US" smtClean="0"/>
              <a:t>8/4/2021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404EDD-74E7-4849-8B77-BC8D25A4FEB7}" type="slidenum">
              <a:rPr lang="en-US" smtClean="0"/>
              <a:t>‹#›</a:t>
            </a:fld>
            <a:endParaRPr lang="en-US"/>
          </a:p>
        </p:txBody>
      </p:sp>
    </p:spTree>
    <p:extLst>
      <p:ext uri="{BB962C8B-B14F-4D97-AF65-F5344CB8AC3E}">
        <p14:creationId xmlns:p14="http://schemas.microsoft.com/office/powerpoint/2010/main" val="548760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4DEB391-A641-46F7-8387-B7D1A6690086}" type="datetimeFigureOut">
              <a:rPr lang="en-US" smtClean="0"/>
              <a:t>8/4/2021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1404EDD-74E7-4849-8B77-BC8D25A4FEB7}" type="slidenum">
              <a:rPr lang="en-US" smtClean="0"/>
              <a:t>‹#›</a:t>
            </a:fld>
            <a:endParaRPr lang="en-US"/>
          </a:p>
        </p:txBody>
      </p:sp>
    </p:spTree>
    <p:extLst>
      <p:ext uri="{BB962C8B-B14F-4D97-AF65-F5344CB8AC3E}">
        <p14:creationId xmlns:p14="http://schemas.microsoft.com/office/powerpoint/2010/main" val="2897633668"/>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F466B-2EF6-41F5-AC66-BEA535626825}"/>
              </a:ext>
            </a:extLst>
          </p:cNvPr>
          <p:cNvSpPr>
            <a:spLocks noGrp="1"/>
          </p:cNvSpPr>
          <p:nvPr>
            <p:ph type="ctrTitle"/>
          </p:nvPr>
        </p:nvSpPr>
        <p:spPr/>
        <p:txBody>
          <a:bodyPr/>
          <a:lstStyle/>
          <a:p>
            <a:r>
              <a:rPr lang="en-US" sz="2000" b="1" dirty="0"/>
              <a:t>Texas Academic Performance Report (TAPR) Analysis:</a:t>
            </a:r>
            <a:br>
              <a:rPr lang="en-US" sz="2000" b="1" dirty="0"/>
            </a:br>
            <a:r>
              <a:rPr lang="en-US" sz="2000" b="1" dirty="0"/>
              <a:t>A Comparison Between Cedar Hill High School and Skyline High School</a:t>
            </a:r>
            <a:br>
              <a:rPr lang="en-US" sz="2400" b="1" dirty="0"/>
            </a:br>
            <a:endParaRPr lang="en-US" sz="2400" b="1" dirty="0"/>
          </a:p>
        </p:txBody>
      </p:sp>
      <p:sp>
        <p:nvSpPr>
          <p:cNvPr id="3" name="Subtitle 2">
            <a:extLst>
              <a:ext uri="{FF2B5EF4-FFF2-40B4-BE49-F238E27FC236}">
                <a16:creationId xmlns:a16="http://schemas.microsoft.com/office/drawing/2014/main" id="{F700FBB6-C82B-4E66-8C90-97568BB8EC89}"/>
              </a:ext>
            </a:extLst>
          </p:cNvPr>
          <p:cNvSpPr>
            <a:spLocks noGrp="1"/>
          </p:cNvSpPr>
          <p:nvPr>
            <p:ph type="subTitle" idx="1"/>
          </p:nvPr>
        </p:nvSpPr>
        <p:spPr/>
        <p:txBody>
          <a:bodyPr>
            <a:normAutofit fontScale="70000" lnSpcReduction="20000"/>
          </a:bodyPr>
          <a:lstStyle/>
          <a:p>
            <a:r>
              <a:rPr lang="en-US" dirty="0"/>
              <a:t>Name:</a:t>
            </a:r>
          </a:p>
          <a:p>
            <a:r>
              <a:rPr lang="en-US" dirty="0"/>
              <a:t>Institution:</a:t>
            </a:r>
          </a:p>
          <a:p>
            <a:r>
              <a:rPr lang="en-US" dirty="0"/>
              <a:t>Date:</a:t>
            </a:r>
          </a:p>
        </p:txBody>
      </p:sp>
    </p:spTree>
    <p:extLst>
      <p:ext uri="{BB962C8B-B14F-4D97-AF65-F5344CB8AC3E}">
        <p14:creationId xmlns:p14="http://schemas.microsoft.com/office/powerpoint/2010/main" val="3400625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C23E6-085C-43E9-874E-8B43E0DB05F2}"/>
              </a:ext>
            </a:extLst>
          </p:cNvPr>
          <p:cNvSpPr>
            <a:spLocks noGrp="1"/>
          </p:cNvSpPr>
          <p:nvPr>
            <p:ph type="title"/>
          </p:nvPr>
        </p:nvSpPr>
        <p:spPr/>
        <p:txBody>
          <a:bodyPr>
            <a:normAutofit/>
          </a:bodyPr>
          <a:lstStyle/>
          <a:p>
            <a:r>
              <a:rPr lang="en-US" dirty="0"/>
              <a:t>Discrepancies in Performance in Cedar Hill High School </a:t>
            </a:r>
            <a:r>
              <a:rPr lang="en-US" dirty="0" err="1"/>
              <a:t>Cont</a:t>
            </a:r>
            <a:r>
              <a:rPr lang="en-US" dirty="0"/>
              <a:t>’</a:t>
            </a:r>
          </a:p>
        </p:txBody>
      </p:sp>
      <p:sp>
        <p:nvSpPr>
          <p:cNvPr id="3" name="Content Placeholder 2">
            <a:extLst>
              <a:ext uri="{FF2B5EF4-FFF2-40B4-BE49-F238E27FC236}">
                <a16:creationId xmlns:a16="http://schemas.microsoft.com/office/drawing/2014/main" id="{765F39C4-DCFB-4983-B679-72C0B18F9B6C}"/>
              </a:ext>
            </a:extLst>
          </p:cNvPr>
          <p:cNvSpPr>
            <a:spLocks noGrp="1"/>
          </p:cNvSpPr>
          <p:nvPr>
            <p:ph idx="1"/>
          </p:nvPr>
        </p:nvSpPr>
        <p:spPr/>
        <p:txBody>
          <a:bodyPr/>
          <a:lstStyle/>
          <a:p>
            <a:r>
              <a:rPr lang="en-US" dirty="0"/>
              <a:t>Hispanics – 33% and 72%. </a:t>
            </a:r>
          </a:p>
          <a:p>
            <a:r>
              <a:rPr lang="en-US" dirty="0"/>
              <a:t>Whites – 43% and 56%. </a:t>
            </a:r>
          </a:p>
          <a:p>
            <a:r>
              <a:rPr lang="en-US" dirty="0"/>
              <a:t>Special education – 11% and 26%. </a:t>
            </a:r>
          </a:p>
          <a:p>
            <a:r>
              <a:rPr lang="en-US" dirty="0"/>
              <a:t>Asians – 86% in 2019 (Texas Education Agency, 2019). </a:t>
            </a:r>
          </a:p>
        </p:txBody>
      </p:sp>
    </p:spTree>
    <p:extLst>
      <p:ext uri="{BB962C8B-B14F-4D97-AF65-F5344CB8AC3E}">
        <p14:creationId xmlns:p14="http://schemas.microsoft.com/office/powerpoint/2010/main" val="2404129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227E0-C591-4DAB-86E8-DD6326E2E17B}"/>
              </a:ext>
            </a:extLst>
          </p:cNvPr>
          <p:cNvSpPr>
            <a:spLocks noGrp="1"/>
          </p:cNvSpPr>
          <p:nvPr>
            <p:ph type="title"/>
          </p:nvPr>
        </p:nvSpPr>
        <p:spPr/>
        <p:txBody>
          <a:bodyPr>
            <a:normAutofit/>
          </a:bodyPr>
          <a:lstStyle/>
          <a:p>
            <a:r>
              <a:rPr lang="en-US" dirty="0"/>
              <a:t>Discrepancies in Performance in Skyline High School</a:t>
            </a:r>
          </a:p>
        </p:txBody>
      </p:sp>
      <p:sp>
        <p:nvSpPr>
          <p:cNvPr id="3" name="Content Placeholder 2">
            <a:extLst>
              <a:ext uri="{FF2B5EF4-FFF2-40B4-BE49-F238E27FC236}">
                <a16:creationId xmlns:a16="http://schemas.microsoft.com/office/drawing/2014/main" id="{5D13EFCA-A807-4C77-8E7A-C48DE9756A2B}"/>
              </a:ext>
            </a:extLst>
          </p:cNvPr>
          <p:cNvSpPr>
            <a:spLocks noGrp="1"/>
          </p:cNvSpPr>
          <p:nvPr>
            <p:ph idx="1"/>
          </p:nvPr>
        </p:nvSpPr>
        <p:spPr/>
        <p:txBody>
          <a:bodyPr>
            <a:normAutofit/>
          </a:bodyPr>
          <a:lstStyle/>
          <a:p>
            <a:r>
              <a:rPr lang="en-US" dirty="0"/>
              <a:t>Discrepancies identified in English I, English II, and ELA/Reading. </a:t>
            </a:r>
          </a:p>
          <a:p>
            <a:r>
              <a:rPr lang="en-US" dirty="0"/>
              <a:t>Performances for all races lower than the state scores. </a:t>
            </a:r>
          </a:p>
          <a:p>
            <a:r>
              <a:rPr lang="en-US" dirty="0"/>
              <a:t>African Americans English I grades for 2018 and 2019 – 52% and 52% respectively. </a:t>
            </a:r>
          </a:p>
        </p:txBody>
      </p:sp>
    </p:spTree>
    <p:extLst>
      <p:ext uri="{BB962C8B-B14F-4D97-AF65-F5344CB8AC3E}">
        <p14:creationId xmlns:p14="http://schemas.microsoft.com/office/powerpoint/2010/main" val="224228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0C432-F7A3-4B11-B924-579B6080C59C}"/>
              </a:ext>
            </a:extLst>
          </p:cNvPr>
          <p:cNvSpPr>
            <a:spLocks noGrp="1"/>
          </p:cNvSpPr>
          <p:nvPr>
            <p:ph type="title"/>
          </p:nvPr>
        </p:nvSpPr>
        <p:spPr/>
        <p:txBody>
          <a:bodyPr>
            <a:normAutofit/>
          </a:bodyPr>
          <a:lstStyle/>
          <a:p>
            <a:r>
              <a:rPr lang="en-US" dirty="0"/>
              <a:t>Discrepancies in Performance in Skyline High School </a:t>
            </a:r>
            <a:r>
              <a:rPr lang="en-US" dirty="0" err="1"/>
              <a:t>Cont</a:t>
            </a:r>
            <a:r>
              <a:rPr lang="en-US" dirty="0"/>
              <a:t>’</a:t>
            </a:r>
          </a:p>
        </p:txBody>
      </p:sp>
      <p:sp>
        <p:nvSpPr>
          <p:cNvPr id="3" name="Content Placeholder 2">
            <a:extLst>
              <a:ext uri="{FF2B5EF4-FFF2-40B4-BE49-F238E27FC236}">
                <a16:creationId xmlns:a16="http://schemas.microsoft.com/office/drawing/2014/main" id="{2FB77B8D-358A-4871-B6C9-5C21B0DE322F}"/>
              </a:ext>
            </a:extLst>
          </p:cNvPr>
          <p:cNvSpPr>
            <a:spLocks noGrp="1"/>
          </p:cNvSpPr>
          <p:nvPr>
            <p:ph idx="1"/>
          </p:nvPr>
        </p:nvSpPr>
        <p:spPr/>
        <p:txBody>
          <a:bodyPr/>
          <a:lstStyle/>
          <a:p>
            <a:r>
              <a:rPr lang="en-US" dirty="0"/>
              <a:t>Hispanics – 60% and 65%. </a:t>
            </a:r>
          </a:p>
          <a:p>
            <a:r>
              <a:rPr lang="en-US" dirty="0"/>
              <a:t>Whites – 62% and 75%. </a:t>
            </a:r>
          </a:p>
          <a:p>
            <a:r>
              <a:rPr lang="en-US" dirty="0"/>
              <a:t>Asians – 43% and 40%. </a:t>
            </a:r>
          </a:p>
          <a:p>
            <a:r>
              <a:rPr lang="en-US" dirty="0"/>
              <a:t>Special education – 31% and 21% (Texas Education Agency, 2019). </a:t>
            </a:r>
          </a:p>
        </p:txBody>
      </p:sp>
    </p:spTree>
    <p:extLst>
      <p:ext uri="{BB962C8B-B14F-4D97-AF65-F5344CB8AC3E}">
        <p14:creationId xmlns:p14="http://schemas.microsoft.com/office/powerpoint/2010/main" val="124965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32D1E-BABB-45C8-9522-60FA664DF5A0}"/>
              </a:ext>
            </a:extLst>
          </p:cNvPr>
          <p:cNvSpPr>
            <a:spLocks noGrp="1"/>
          </p:cNvSpPr>
          <p:nvPr>
            <p:ph type="title"/>
          </p:nvPr>
        </p:nvSpPr>
        <p:spPr/>
        <p:txBody>
          <a:bodyPr>
            <a:normAutofit fontScale="90000"/>
          </a:bodyPr>
          <a:lstStyle/>
          <a:p>
            <a:r>
              <a:rPr lang="en-US" dirty="0"/>
              <a:t>Chart Showing % Changes in Performances in 2018 and 2019 in Cedar Hill High School </a:t>
            </a:r>
          </a:p>
        </p:txBody>
      </p:sp>
      <p:graphicFrame>
        <p:nvGraphicFramePr>
          <p:cNvPr id="6" name="Content Placeholder 5">
            <a:extLst>
              <a:ext uri="{FF2B5EF4-FFF2-40B4-BE49-F238E27FC236}">
                <a16:creationId xmlns:a16="http://schemas.microsoft.com/office/drawing/2014/main" id="{5F995D06-8D19-4AC6-A027-2FCBD40E82B4}"/>
              </a:ext>
            </a:extLst>
          </p:cNvPr>
          <p:cNvGraphicFramePr>
            <a:graphicFrameLocks noGrp="1"/>
          </p:cNvGraphicFramePr>
          <p:nvPr>
            <p:ph idx="1"/>
            <p:extLst>
              <p:ext uri="{D42A27DB-BD31-4B8C-83A1-F6EECF244321}">
                <p14:modId xmlns:p14="http://schemas.microsoft.com/office/powerpoint/2010/main" val="3230244698"/>
              </p:ext>
            </p:extLst>
          </p:nvPr>
        </p:nvGraphicFramePr>
        <p:xfrm>
          <a:off x="1103313" y="2052638"/>
          <a:ext cx="8947150" cy="4195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81419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CBBDC-B411-418D-B2EC-E7E07158779E}"/>
              </a:ext>
            </a:extLst>
          </p:cNvPr>
          <p:cNvSpPr>
            <a:spLocks noGrp="1"/>
          </p:cNvSpPr>
          <p:nvPr>
            <p:ph type="title"/>
          </p:nvPr>
        </p:nvSpPr>
        <p:spPr/>
        <p:txBody>
          <a:bodyPr>
            <a:normAutofit fontScale="90000"/>
          </a:bodyPr>
          <a:lstStyle/>
          <a:p>
            <a:r>
              <a:rPr lang="en-US" dirty="0"/>
              <a:t>Chart Showing % Changes in Performances in 2018 and 2019 in Skyline High School </a:t>
            </a:r>
          </a:p>
        </p:txBody>
      </p:sp>
      <p:graphicFrame>
        <p:nvGraphicFramePr>
          <p:cNvPr id="6" name="Content Placeholder 5">
            <a:extLst>
              <a:ext uri="{FF2B5EF4-FFF2-40B4-BE49-F238E27FC236}">
                <a16:creationId xmlns:a16="http://schemas.microsoft.com/office/drawing/2014/main" id="{F4F8B58F-954E-496A-9F6C-6CEC018B2BEE}"/>
              </a:ext>
            </a:extLst>
          </p:cNvPr>
          <p:cNvGraphicFramePr>
            <a:graphicFrameLocks noGrp="1"/>
          </p:cNvGraphicFramePr>
          <p:nvPr>
            <p:ph idx="1"/>
            <p:extLst>
              <p:ext uri="{D42A27DB-BD31-4B8C-83A1-F6EECF244321}">
                <p14:modId xmlns:p14="http://schemas.microsoft.com/office/powerpoint/2010/main" val="867621620"/>
              </p:ext>
            </p:extLst>
          </p:nvPr>
        </p:nvGraphicFramePr>
        <p:xfrm>
          <a:off x="1103313" y="2052638"/>
          <a:ext cx="8947150" cy="4195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47511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4384E-05C3-482D-BB5E-30355CC5F837}"/>
              </a:ext>
            </a:extLst>
          </p:cNvPr>
          <p:cNvSpPr>
            <a:spLocks noGrp="1"/>
          </p:cNvSpPr>
          <p:nvPr>
            <p:ph type="title"/>
          </p:nvPr>
        </p:nvSpPr>
        <p:spPr/>
        <p:txBody>
          <a:bodyPr>
            <a:normAutofit fontScale="90000"/>
          </a:bodyPr>
          <a:lstStyle/>
          <a:p>
            <a:r>
              <a:rPr lang="en-US" dirty="0"/>
              <a:t>Causes for Lower Performances in English I, English II, and ELA/Reading </a:t>
            </a:r>
          </a:p>
        </p:txBody>
      </p:sp>
      <p:sp>
        <p:nvSpPr>
          <p:cNvPr id="3" name="Content Placeholder 2">
            <a:extLst>
              <a:ext uri="{FF2B5EF4-FFF2-40B4-BE49-F238E27FC236}">
                <a16:creationId xmlns:a16="http://schemas.microsoft.com/office/drawing/2014/main" id="{BBF14C3F-0017-4C50-8318-E3609A1A6035}"/>
              </a:ext>
            </a:extLst>
          </p:cNvPr>
          <p:cNvSpPr>
            <a:spLocks noGrp="1"/>
          </p:cNvSpPr>
          <p:nvPr>
            <p:ph idx="1"/>
          </p:nvPr>
        </p:nvSpPr>
        <p:spPr/>
        <p:txBody>
          <a:bodyPr/>
          <a:lstStyle/>
          <a:p>
            <a:r>
              <a:rPr lang="en-US" dirty="0"/>
              <a:t>Economic challenges. </a:t>
            </a:r>
          </a:p>
          <a:p>
            <a:r>
              <a:rPr lang="en-US" dirty="0"/>
              <a:t>Small percentage of students enrolled in bilingual/ESL. </a:t>
            </a:r>
          </a:p>
          <a:p>
            <a:r>
              <a:rPr lang="en-US" dirty="0"/>
              <a:t>Limited English proficiency (The Texas Tribune, 2019). </a:t>
            </a:r>
          </a:p>
        </p:txBody>
      </p:sp>
    </p:spTree>
    <p:extLst>
      <p:ext uri="{BB962C8B-B14F-4D97-AF65-F5344CB8AC3E}">
        <p14:creationId xmlns:p14="http://schemas.microsoft.com/office/powerpoint/2010/main" val="2498308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35B5F-0905-4F56-B1A3-816C76AF1C27}"/>
              </a:ext>
            </a:extLst>
          </p:cNvPr>
          <p:cNvSpPr>
            <a:spLocks noGrp="1"/>
          </p:cNvSpPr>
          <p:nvPr>
            <p:ph type="title"/>
          </p:nvPr>
        </p:nvSpPr>
        <p:spPr/>
        <p:txBody>
          <a:bodyPr/>
          <a:lstStyle/>
          <a:p>
            <a:r>
              <a:rPr lang="en-US" dirty="0"/>
              <a:t>Risk Factors in Both High Schools</a:t>
            </a:r>
          </a:p>
        </p:txBody>
      </p:sp>
      <p:sp>
        <p:nvSpPr>
          <p:cNvPr id="3" name="Content Placeholder 2">
            <a:extLst>
              <a:ext uri="{FF2B5EF4-FFF2-40B4-BE49-F238E27FC236}">
                <a16:creationId xmlns:a16="http://schemas.microsoft.com/office/drawing/2014/main" id="{AC819381-C2A5-4847-AC10-48192AFF986D}"/>
              </a:ext>
            </a:extLst>
          </p:cNvPr>
          <p:cNvSpPr>
            <a:spLocks noGrp="1"/>
          </p:cNvSpPr>
          <p:nvPr>
            <p:ph idx="1"/>
          </p:nvPr>
        </p:nvSpPr>
        <p:spPr/>
        <p:txBody>
          <a:bodyPr/>
          <a:lstStyle/>
          <a:p>
            <a:r>
              <a:rPr lang="en-US" dirty="0"/>
              <a:t>High risk of dropping out. </a:t>
            </a:r>
          </a:p>
          <a:p>
            <a:r>
              <a:rPr lang="en-US" dirty="0"/>
              <a:t>Low income. </a:t>
            </a:r>
          </a:p>
          <a:p>
            <a:r>
              <a:rPr lang="en-US" dirty="0"/>
              <a:t>Limited English proficiency. </a:t>
            </a:r>
          </a:p>
        </p:txBody>
      </p:sp>
    </p:spTree>
    <p:extLst>
      <p:ext uri="{BB962C8B-B14F-4D97-AF65-F5344CB8AC3E}">
        <p14:creationId xmlns:p14="http://schemas.microsoft.com/office/powerpoint/2010/main" val="2852198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82D42-2056-4D95-83ED-22B773462397}"/>
              </a:ext>
            </a:extLst>
          </p:cNvPr>
          <p:cNvSpPr>
            <a:spLocks noGrp="1"/>
          </p:cNvSpPr>
          <p:nvPr>
            <p:ph type="title"/>
          </p:nvPr>
        </p:nvSpPr>
        <p:spPr/>
        <p:txBody>
          <a:bodyPr/>
          <a:lstStyle/>
          <a:p>
            <a:r>
              <a:rPr lang="en-US" dirty="0"/>
              <a:t>Plan to Improve Performances</a:t>
            </a:r>
          </a:p>
        </p:txBody>
      </p:sp>
      <p:sp>
        <p:nvSpPr>
          <p:cNvPr id="3" name="Content Placeholder 2">
            <a:extLst>
              <a:ext uri="{FF2B5EF4-FFF2-40B4-BE49-F238E27FC236}">
                <a16:creationId xmlns:a16="http://schemas.microsoft.com/office/drawing/2014/main" id="{A08ABF39-5778-47B0-8819-0B4C4EF0DF61}"/>
              </a:ext>
            </a:extLst>
          </p:cNvPr>
          <p:cNvSpPr>
            <a:spLocks noGrp="1"/>
          </p:cNvSpPr>
          <p:nvPr>
            <p:ph idx="1"/>
          </p:nvPr>
        </p:nvSpPr>
        <p:spPr/>
        <p:txBody>
          <a:bodyPr/>
          <a:lstStyle/>
          <a:p>
            <a:r>
              <a:rPr lang="en-US" dirty="0"/>
              <a:t>Allocate more funds to the school districts. </a:t>
            </a:r>
          </a:p>
          <a:p>
            <a:r>
              <a:rPr lang="en-US" dirty="0"/>
              <a:t>Funds to purchase learning materials. </a:t>
            </a:r>
          </a:p>
          <a:p>
            <a:r>
              <a:rPr lang="en-US" dirty="0"/>
              <a:t>Increase percentage of students enrolled for free lunch. </a:t>
            </a:r>
          </a:p>
        </p:txBody>
      </p:sp>
    </p:spTree>
    <p:extLst>
      <p:ext uri="{BB962C8B-B14F-4D97-AF65-F5344CB8AC3E}">
        <p14:creationId xmlns:p14="http://schemas.microsoft.com/office/powerpoint/2010/main" val="1832186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122D9-CBD1-4068-94AB-712B26C49298}"/>
              </a:ext>
            </a:extLst>
          </p:cNvPr>
          <p:cNvSpPr>
            <a:spLocks noGrp="1"/>
          </p:cNvSpPr>
          <p:nvPr>
            <p:ph type="title"/>
          </p:nvPr>
        </p:nvSpPr>
        <p:spPr/>
        <p:txBody>
          <a:bodyPr/>
          <a:lstStyle/>
          <a:p>
            <a:r>
              <a:rPr lang="en-US" dirty="0"/>
              <a:t>Plan to Improve Performances </a:t>
            </a:r>
            <a:r>
              <a:rPr lang="en-US" dirty="0" err="1"/>
              <a:t>Cont</a:t>
            </a:r>
            <a:r>
              <a:rPr lang="en-US" dirty="0"/>
              <a:t>’</a:t>
            </a:r>
          </a:p>
        </p:txBody>
      </p:sp>
      <p:sp>
        <p:nvSpPr>
          <p:cNvPr id="3" name="Content Placeholder 2">
            <a:extLst>
              <a:ext uri="{FF2B5EF4-FFF2-40B4-BE49-F238E27FC236}">
                <a16:creationId xmlns:a16="http://schemas.microsoft.com/office/drawing/2014/main" id="{EC1632D5-D31F-4E03-9A4E-F6B1E08B38ED}"/>
              </a:ext>
            </a:extLst>
          </p:cNvPr>
          <p:cNvSpPr>
            <a:spLocks noGrp="1"/>
          </p:cNvSpPr>
          <p:nvPr>
            <p:ph idx="1"/>
          </p:nvPr>
        </p:nvSpPr>
        <p:spPr/>
        <p:txBody>
          <a:bodyPr/>
          <a:lstStyle/>
          <a:p>
            <a:r>
              <a:rPr lang="en-US" dirty="0"/>
              <a:t>Increase percentage of students enrolled in bilingual/ESL. </a:t>
            </a:r>
          </a:p>
          <a:p>
            <a:r>
              <a:rPr lang="en-US" dirty="0"/>
              <a:t>Improve the ability of students to understand English in addition to their native languages. </a:t>
            </a:r>
          </a:p>
        </p:txBody>
      </p:sp>
    </p:spTree>
    <p:extLst>
      <p:ext uri="{BB962C8B-B14F-4D97-AF65-F5344CB8AC3E}">
        <p14:creationId xmlns:p14="http://schemas.microsoft.com/office/powerpoint/2010/main" val="3627501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7F5FB-5E3E-451E-82FB-F2F0ECA5DFCF}"/>
              </a:ext>
            </a:extLst>
          </p:cNvPr>
          <p:cNvSpPr>
            <a:spLocks noGrp="1"/>
          </p:cNvSpPr>
          <p:nvPr>
            <p:ph type="title"/>
          </p:nvPr>
        </p:nvSpPr>
        <p:spPr/>
        <p:txBody>
          <a:bodyPr/>
          <a:lstStyle/>
          <a:p>
            <a:r>
              <a:rPr lang="en-US" dirty="0"/>
              <a:t>Plan to Improve Performances </a:t>
            </a:r>
            <a:r>
              <a:rPr lang="en-US" dirty="0" err="1"/>
              <a:t>Cont</a:t>
            </a:r>
            <a:r>
              <a:rPr lang="en-US" dirty="0"/>
              <a:t>’</a:t>
            </a:r>
          </a:p>
        </p:txBody>
      </p:sp>
      <p:sp>
        <p:nvSpPr>
          <p:cNvPr id="3" name="Content Placeholder 2">
            <a:extLst>
              <a:ext uri="{FF2B5EF4-FFF2-40B4-BE49-F238E27FC236}">
                <a16:creationId xmlns:a16="http://schemas.microsoft.com/office/drawing/2014/main" id="{9F096931-2612-4001-AC3D-FF49EAD5A69C}"/>
              </a:ext>
            </a:extLst>
          </p:cNvPr>
          <p:cNvSpPr>
            <a:spLocks noGrp="1"/>
          </p:cNvSpPr>
          <p:nvPr>
            <p:ph idx="1"/>
          </p:nvPr>
        </p:nvSpPr>
        <p:spPr/>
        <p:txBody>
          <a:bodyPr/>
          <a:lstStyle/>
          <a:p>
            <a:r>
              <a:rPr lang="en-US" dirty="0"/>
              <a:t>Reduce the number of students in English classes. </a:t>
            </a:r>
          </a:p>
          <a:p>
            <a:r>
              <a:rPr lang="en-US" dirty="0"/>
              <a:t>Allow teachers to focus on individual students. </a:t>
            </a:r>
          </a:p>
        </p:txBody>
      </p:sp>
    </p:spTree>
    <p:extLst>
      <p:ext uri="{BB962C8B-B14F-4D97-AF65-F5344CB8AC3E}">
        <p14:creationId xmlns:p14="http://schemas.microsoft.com/office/powerpoint/2010/main" val="3036705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5D60F-352F-4182-AD89-7FF7A2D2E6A0}"/>
              </a:ext>
            </a:extLst>
          </p:cNvPr>
          <p:cNvSpPr>
            <a:spLocks noGrp="1"/>
          </p:cNvSpPr>
          <p:nvPr>
            <p:ph type="title"/>
          </p:nvPr>
        </p:nvSpPr>
        <p:spPr/>
        <p:txBody>
          <a:bodyPr/>
          <a:lstStyle/>
          <a:p>
            <a:r>
              <a:rPr lang="en-US" dirty="0"/>
              <a:t>Introduction </a:t>
            </a:r>
          </a:p>
        </p:txBody>
      </p:sp>
      <p:sp>
        <p:nvSpPr>
          <p:cNvPr id="3" name="Content Placeholder 2">
            <a:extLst>
              <a:ext uri="{FF2B5EF4-FFF2-40B4-BE49-F238E27FC236}">
                <a16:creationId xmlns:a16="http://schemas.microsoft.com/office/drawing/2014/main" id="{BB4B1A9F-C7B4-47D8-95E6-C1BD4E50F191}"/>
              </a:ext>
            </a:extLst>
          </p:cNvPr>
          <p:cNvSpPr>
            <a:spLocks noGrp="1"/>
          </p:cNvSpPr>
          <p:nvPr>
            <p:ph idx="1"/>
          </p:nvPr>
        </p:nvSpPr>
        <p:spPr/>
        <p:txBody>
          <a:bodyPr/>
          <a:lstStyle/>
          <a:p>
            <a:r>
              <a:rPr lang="en-US" dirty="0"/>
              <a:t>TAPR provides academic performance information for students and schools in Texas. </a:t>
            </a:r>
          </a:p>
          <a:p>
            <a:r>
              <a:rPr lang="en-US" dirty="0"/>
              <a:t>Report used to identify areas of excellent and poor performances. </a:t>
            </a:r>
          </a:p>
          <a:p>
            <a:r>
              <a:rPr lang="en-US" dirty="0"/>
              <a:t>Information can be used to improve performances in inclusion, proficiency in languages, math, and sciences, rate of graduation, and dropout. </a:t>
            </a:r>
          </a:p>
        </p:txBody>
      </p:sp>
    </p:spTree>
    <p:extLst>
      <p:ext uri="{BB962C8B-B14F-4D97-AF65-F5344CB8AC3E}">
        <p14:creationId xmlns:p14="http://schemas.microsoft.com/office/powerpoint/2010/main" val="2850826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BA232-9322-4912-9C6C-A7BFE37B34C3}"/>
              </a:ext>
            </a:extLst>
          </p:cNvPr>
          <p:cNvSpPr>
            <a:spLocks noGrp="1"/>
          </p:cNvSpPr>
          <p:nvPr>
            <p:ph type="title"/>
          </p:nvPr>
        </p:nvSpPr>
        <p:spPr/>
        <p:txBody>
          <a:bodyPr/>
          <a:lstStyle/>
          <a:p>
            <a:r>
              <a:rPr lang="en-US" dirty="0"/>
              <a:t>Plan to Improve Performances </a:t>
            </a:r>
            <a:r>
              <a:rPr lang="en-US" dirty="0" err="1"/>
              <a:t>Cont</a:t>
            </a:r>
            <a:r>
              <a:rPr lang="en-US" dirty="0"/>
              <a:t>’</a:t>
            </a:r>
          </a:p>
        </p:txBody>
      </p:sp>
      <p:sp>
        <p:nvSpPr>
          <p:cNvPr id="3" name="Content Placeholder 2">
            <a:extLst>
              <a:ext uri="{FF2B5EF4-FFF2-40B4-BE49-F238E27FC236}">
                <a16:creationId xmlns:a16="http://schemas.microsoft.com/office/drawing/2014/main" id="{5D4D28F6-8C7B-4DC1-B79F-BE78FD1A0BBF}"/>
              </a:ext>
            </a:extLst>
          </p:cNvPr>
          <p:cNvSpPr>
            <a:spLocks noGrp="1"/>
          </p:cNvSpPr>
          <p:nvPr>
            <p:ph idx="1"/>
          </p:nvPr>
        </p:nvSpPr>
        <p:spPr/>
        <p:txBody>
          <a:bodyPr/>
          <a:lstStyle/>
          <a:p>
            <a:r>
              <a:rPr lang="en-US" dirty="0"/>
              <a:t>Increase the number of teachers. </a:t>
            </a:r>
          </a:p>
          <a:p>
            <a:r>
              <a:rPr lang="en-US" dirty="0"/>
              <a:t>Can reduce student to teacher ratio. </a:t>
            </a:r>
          </a:p>
          <a:p>
            <a:r>
              <a:rPr lang="en-US" dirty="0"/>
              <a:t>Currently, student to teacher ration in Cedar Hill high school – 16.4:1. </a:t>
            </a:r>
          </a:p>
          <a:p>
            <a:r>
              <a:rPr lang="en-US" dirty="0"/>
              <a:t>Student to teacher ratio in Skyline high school – 17:1.</a:t>
            </a:r>
          </a:p>
          <a:p>
            <a:r>
              <a:rPr lang="en-US" dirty="0"/>
              <a:t>Increasing teachers can help in customization of lessons. </a:t>
            </a:r>
          </a:p>
        </p:txBody>
      </p:sp>
    </p:spTree>
    <p:extLst>
      <p:ext uri="{BB962C8B-B14F-4D97-AF65-F5344CB8AC3E}">
        <p14:creationId xmlns:p14="http://schemas.microsoft.com/office/powerpoint/2010/main" val="717020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732FD-D200-4C7A-9BC9-FDED442BD778}"/>
              </a:ext>
            </a:extLst>
          </p:cNvPr>
          <p:cNvSpPr>
            <a:spLocks noGrp="1"/>
          </p:cNvSpPr>
          <p:nvPr>
            <p:ph type="title"/>
          </p:nvPr>
        </p:nvSpPr>
        <p:spPr/>
        <p:txBody>
          <a:bodyPr/>
          <a:lstStyle/>
          <a:p>
            <a:r>
              <a:rPr lang="en-US" dirty="0"/>
              <a:t>Conclusion </a:t>
            </a:r>
          </a:p>
        </p:txBody>
      </p:sp>
      <p:sp>
        <p:nvSpPr>
          <p:cNvPr id="3" name="Content Placeholder 2">
            <a:extLst>
              <a:ext uri="{FF2B5EF4-FFF2-40B4-BE49-F238E27FC236}">
                <a16:creationId xmlns:a16="http://schemas.microsoft.com/office/drawing/2014/main" id="{850C223C-4ACE-4525-AEA2-2E141A284BC6}"/>
              </a:ext>
            </a:extLst>
          </p:cNvPr>
          <p:cNvSpPr>
            <a:spLocks noGrp="1"/>
          </p:cNvSpPr>
          <p:nvPr>
            <p:ph idx="1"/>
          </p:nvPr>
        </p:nvSpPr>
        <p:spPr/>
        <p:txBody>
          <a:bodyPr/>
          <a:lstStyle/>
          <a:p>
            <a:r>
              <a:rPr lang="en-US" dirty="0"/>
              <a:t>Both schools are performing badly in English I, English II, and ELA/Reading. </a:t>
            </a:r>
          </a:p>
          <a:p>
            <a:r>
              <a:rPr lang="en-US" dirty="0"/>
              <a:t>Performances can be improved by; </a:t>
            </a:r>
          </a:p>
          <a:p>
            <a:pPr marL="914400" lvl="1" indent="-457200">
              <a:buFont typeface="+mj-lt"/>
              <a:buAutoNum type="arabicPeriod"/>
            </a:pPr>
            <a:r>
              <a:rPr lang="en-US" dirty="0"/>
              <a:t>Allocating more funds. </a:t>
            </a:r>
          </a:p>
          <a:p>
            <a:pPr marL="914400" lvl="1" indent="-457200">
              <a:buFont typeface="+mj-lt"/>
              <a:buAutoNum type="arabicPeriod"/>
            </a:pPr>
            <a:r>
              <a:rPr lang="en-US" dirty="0"/>
              <a:t>Increase percentage of students enrolled in bilingual/ESL</a:t>
            </a:r>
          </a:p>
          <a:p>
            <a:pPr marL="914400" lvl="1" indent="-457200">
              <a:buFont typeface="+mj-lt"/>
              <a:buAutoNum type="arabicPeriod"/>
            </a:pPr>
            <a:r>
              <a:rPr lang="en-US" dirty="0"/>
              <a:t>Reduce the number of students in English classes</a:t>
            </a:r>
          </a:p>
          <a:p>
            <a:pPr marL="914400" lvl="1" indent="-457200">
              <a:buFont typeface="+mj-lt"/>
              <a:buAutoNum type="arabicPeriod"/>
            </a:pPr>
            <a:r>
              <a:rPr lang="en-US" dirty="0"/>
              <a:t>Increase the number of teachers. </a:t>
            </a:r>
          </a:p>
        </p:txBody>
      </p:sp>
    </p:spTree>
    <p:extLst>
      <p:ext uri="{BB962C8B-B14F-4D97-AF65-F5344CB8AC3E}">
        <p14:creationId xmlns:p14="http://schemas.microsoft.com/office/powerpoint/2010/main" val="1318851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BDDB4-F5F4-4C57-A326-976CD7A754EC}"/>
              </a:ext>
            </a:extLst>
          </p:cNvPr>
          <p:cNvSpPr>
            <a:spLocks noGrp="1"/>
          </p:cNvSpPr>
          <p:nvPr>
            <p:ph type="title"/>
          </p:nvPr>
        </p:nvSpPr>
        <p:spPr/>
        <p:txBody>
          <a:bodyPr/>
          <a:lstStyle/>
          <a:p>
            <a:r>
              <a:rPr lang="en-US" dirty="0"/>
              <a:t>References </a:t>
            </a:r>
          </a:p>
        </p:txBody>
      </p:sp>
      <p:sp>
        <p:nvSpPr>
          <p:cNvPr id="3" name="Content Placeholder 2">
            <a:extLst>
              <a:ext uri="{FF2B5EF4-FFF2-40B4-BE49-F238E27FC236}">
                <a16:creationId xmlns:a16="http://schemas.microsoft.com/office/drawing/2014/main" id="{A6507B0B-D138-4DBE-BE1D-8BC1E40484F5}"/>
              </a:ext>
            </a:extLst>
          </p:cNvPr>
          <p:cNvSpPr>
            <a:spLocks noGrp="1"/>
          </p:cNvSpPr>
          <p:nvPr>
            <p:ph idx="1"/>
          </p:nvPr>
        </p:nvSpPr>
        <p:spPr/>
        <p:txBody>
          <a:bodyPr>
            <a:normAutofit/>
          </a:bodyPr>
          <a:lstStyle/>
          <a:p>
            <a:r>
              <a:rPr lang="en-US" dirty="0"/>
              <a:t>The Texas Tribune. (2019). Skyline High School. https://schools.texastribune.org/districts/dallas-isd/skyline-high-school/ </a:t>
            </a:r>
          </a:p>
          <a:p>
            <a:r>
              <a:rPr lang="en-US" dirty="0"/>
              <a:t>The Texas Tribune. (2019). Cedar Hill High School. https://schools.texastribune.org/districts/cedar-hill-high-school/ </a:t>
            </a:r>
          </a:p>
          <a:p>
            <a:r>
              <a:rPr lang="en-US" dirty="0"/>
              <a:t>Texas Education Agency. (2019). Texas Academic Performance Report 2018-19 Campus STAAR Performance. </a:t>
            </a:r>
          </a:p>
          <a:p>
            <a:r>
              <a:rPr lang="en-US" dirty="0"/>
              <a:t>Texas Education Agency. (2019). Texas Academic Performance Report 2018-19 Campus STAAR Performance. </a:t>
            </a:r>
          </a:p>
          <a:p>
            <a:endParaRPr lang="en-US" dirty="0"/>
          </a:p>
        </p:txBody>
      </p:sp>
    </p:spTree>
    <p:extLst>
      <p:ext uri="{BB962C8B-B14F-4D97-AF65-F5344CB8AC3E}">
        <p14:creationId xmlns:p14="http://schemas.microsoft.com/office/powerpoint/2010/main" val="1587337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3A79-3B59-4B7F-A72F-B54972CC5E66}"/>
              </a:ext>
            </a:extLst>
          </p:cNvPr>
          <p:cNvSpPr>
            <a:spLocks noGrp="1"/>
          </p:cNvSpPr>
          <p:nvPr>
            <p:ph type="title"/>
          </p:nvPr>
        </p:nvSpPr>
        <p:spPr/>
        <p:txBody>
          <a:bodyPr/>
          <a:lstStyle/>
          <a:p>
            <a:r>
              <a:rPr lang="en-US" dirty="0"/>
              <a:t>Introduction </a:t>
            </a:r>
            <a:r>
              <a:rPr lang="en-US" dirty="0" err="1"/>
              <a:t>Cont</a:t>
            </a:r>
            <a:r>
              <a:rPr lang="en-US" dirty="0"/>
              <a:t>’</a:t>
            </a:r>
          </a:p>
        </p:txBody>
      </p:sp>
      <p:sp>
        <p:nvSpPr>
          <p:cNvPr id="3" name="Content Placeholder 2">
            <a:extLst>
              <a:ext uri="{FF2B5EF4-FFF2-40B4-BE49-F238E27FC236}">
                <a16:creationId xmlns:a16="http://schemas.microsoft.com/office/drawing/2014/main" id="{2F058FC0-9ED7-4D51-916F-407DDADEB223}"/>
              </a:ext>
            </a:extLst>
          </p:cNvPr>
          <p:cNvSpPr>
            <a:spLocks noGrp="1"/>
          </p:cNvSpPr>
          <p:nvPr>
            <p:ph idx="1"/>
          </p:nvPr>
        </p:nvSpPr>
        <p:spPr/>
        <p:txBody>
          <a:bodyPr>
            <a:normAutofit/>
          </a:bodyPr>
          <a:lstStyle/>
          <a:p>
            <a:pPr marL="0" indent="0" algn="ctr">
              <a:buNone/>
            </a:pPr>
            <a:r>
              <a:rPr lang="en-US" dirty="0"/>
              <a:t>Cedar Hill High School</a:t>
            </a:r>
          </a:p>
          <a:p>
            <a:r>
              <a:rPr lang="en-US" dirty="0"/>
              <a:t>Located in Cedar Hill Texas. </a:t>
            </a:r>
          </a:p>
          <a:p>
            <a:r>
              <a:rPr lang="en-US" dirty="0"/>
              <a:t>In Cedar Hill ISD district. </a:t>
            </a:r>
          </a:p>
          <a:p>
            <a:r>
              <a:rPr lang="en-US" dirty="0"/>
              <a:t>Student population – 2262.</a:t>
            </a:r>
          </a:p>
          <a:p>
            <a:r>
              <a:rPr lang="en-US" dirty="0"/>
              <a:t>Average teacher experience – 9.7 years.</a:t>
            </a:r>
          </a:p>
          <a:p>
            <a:r>
              <a:rPr lang="en-US" dirty="0"/>
              <a:t>Four year graduation rate – 96.6%.</a:t>
            </a:r>
          </a:p>
          <a:p>
            <a:r>
              <a:rPr lang="en-US" dirty="0"/>
              <a:t>Accountability rate – C (The Texas Tribune, 2019). </a:t>
            </a:r>
          </a:p>
        </p:txBody>
      </p:sp>
    </p:spTree>
    <p:extLst>
      <p:ext uri="{BB962C8B-B14F-4D97-AF65-F5344CB8AC3E}">
        <p14:creationId xmlns:p14="http://schemas.microsoft.com/office/powerpoint/2010/main" val="1399023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18FF9-0F23-4327-AB61-0C6592FA060C}"/>
              </a:ext>
            </a:extLst>
          </p:cNvPr>
          <p:cNvSpPr>
            <a:spLocks noGrp="1"/>
          </p:cNvSpPr>
          <p:nvPr>
            <p:ph type="title"/>
          </p:nvPr>
        </p:nvSpPr>
        <p:spPr/>
        <p:txBody>
          <a:bodyPr/>
          <a:lstStyle/>
          <a:p>
            <a:r>
              <a:rPr lang="en-US" dirty="0"/>
              <a:t>Introduction </a:t>
            </a:r>
            <a:r>
              <a:rPr lang="en-US" dirty="0" err="1"/>
              <a:t>Cont</a:t>
            </a:r>
            <a:r>
              <a:rPr lang="en-US" dirty="0"/>
              <a:t>’</a:t>
            </a:r>
          </a:p>
        </p:txBody>
      </p:sp>
      <p:sp>
        <p:nvSpPr>
          <p:cNvPr id="3" name="Content Placeholder 2">
            <a:extLst>
              <a:ext uri="{FF2B5EF4-FFF2-40B4-BE49-F238E27FC236}">
                <a16:creationId xmlns:a16="http://schemas.microsoft.com/office/drawing/2014/main" id="{EE902FCD-26D6-44CB-8314-DEE024789619}"/>
              </a:ext>
            </a:extLst>
          </p:cNvPr>
          <p:cNvSpPr>
            <a:spLocks noGrp="1"/>
          </p:cNvSpPr>
          <p:nvPr>
            <p:ph idx="1"/>
          </p:nvPr>
        </p:nvSpPr>
        <p:spPr/>
        <p:txBody>
          <a:bodyPr/>
          <a:lstStyle/>
          <a:p>
            <a:r>
              <a:rPr lang="en-US" dirty="0"/>
              <a:t>Located in Dallas Texas. </a:t>
            </a:r>
          </a:p>
          <a:p>
            <a:r>
              <a:rPr lang="en-US" dirty="0"/>
              <a:t>In the Dallas ISD district. </a:t>
            </a:r>
          </a:p>
          <a:p>
            <a:r>
              <a:rPr lang="en-US" dirty="0"/>
              <a:t>Student population – 4143.</a:t>
            </a:r>
          </a:p>
          <a:p>
            <a:r>
              <a:rPr lang="en-US" dirty="0"/>
              <a:t>Average teacher experience – 12.1 years. </a:t>
            </a:r>
          </a:p>
          <a:p>
            <a:r>
              <a:rPr lang="en-US" dirty="0"/>
              <a:t>Four-year graduation rate – 85.1%. </a:t>
            </a:r>
          </a:p>
          <a:p>
            <a:r>
              <a:rPr lang="en-US" dirty="0"/>
              <a:t>Accountability rate – C (The Texas Tribune, 2019). </a:t>
            </a:r>
          </a:p>
        </p:txBody>
      </p:sp>
    </p:spTree>
    <p:extLst>
      <p:ext uri="{BB962C8B-B14F-4D97-AF65-F5344CB8AC3E}">
        <p14:creationId xmlns:p14="http://schemas.microsoft.com/office/powerpoint/2010/main" val="2234052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DFDBA-07B1-4900-88B6-841F7BB54469}"/>
              </a:ext>
            </a:extLst>
          </p:cNvPr>
          <p:cNvSpPr>
            <a:spLocks noGrp="1"/>
          </p:cNvSpPr>
          <p:nvPr>
            <p:ph type="title"/>
          </p:nvPr>
        </p:nvSpPr>
        <p:spPr/>
        <p:txBody>
          <a:bodyPr>
            <a:normAutofit/>
          </a:bodyPr>
          <a:lstStyle/>
          <a:p>
            <a:r>
              <a:rPr lang="en-US" dirty="0"/>
              <a:t>Better Performing Areas in Cedar Hill High School</a:t>
            </a:r>
          </a:p>
        </p:txBody>
      </p:sp>
      <p:sp>
        <p:nvSpPr>
          <p:cNvPr id="3" name="Content Placeholder 2">
            <a:extLst>
              <a:ext uri="{FF2B5EF4-FFF2-40B4-BE49-F238E27FC236}">
                <a16:creationId xmlns:a16="http://schemas.microsoft.com/office/drawing/2014/main" id="{A0C1EB4E-51C3-46D0-A524-244F2298758A}"/>
              </a:ext>
            </a:extLst>
          </p:cNvPr>
          <p:cNvSpPr>
            <a:spLocks noGrp="1"/>
          </p:cNvSpPr>
          <p:nvPr>
            <p:ph idx="1"/>
          </p:nvPr>
        </p:nvSpPr>
        <p:spPr/>
        <p:txBody>
          <a:bodyPr/>
          <a:lstStyle/>
          <a:p>
            <a:r>
              <a:rPr lang="en-US" dirty="0"/>
              <a:t>Social studies – 93%</a:t>
            </a:r>
          </a:p>
          <a:p>
            <a:r>
              <a:rPr lang="en-US" dirty="0"/>
              <a:t>U.S. history – 93%</a:t>
            </a:r>
          </a:p>
          <a:p>
            <a:r>
              <a:rPr lang="en-US" dirty="0"/>
              <a:t>Biology – 82%. </a:t>
            </a:r>
          </a:p>
        </p:txBody>
      </p:sp>
    </p:spTree>
    <p:extLst>
      <p:ext uri="{BB962C8B-B14F-4D97-AF65-F5344CB8AC3E}">
        <p14:creationId xmlns:p14="http://schemas.microsoft.com/office/powerpoint/2010/main" val="914706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370CA-40C3-466E-8A7D-57B02F422510}"/>
              </a:ext>
            </a:extLst>
          </p:cNvPr>
          <p:cNvSpPr>
            <a:spLocks noGrp="1"/>
          </p:cNvSpPr>
          <p:nvPr>
            <p:ph type="title"/>
          </p:nvPr>
        </p:nvSpPr>
        <p:spPr/>
        <p:txBody>
          <a:bodyPr>
            <a:normAutofit/>
          </a:bodyPr>
          <a:lstStyle/>
          <a:p>
            <a:r>
              <a:rPr lang="en-US" dirty="0"/>
              <a:t>Better Performing Areas in Skyline High School</a:t>
            </a:r>
          </a:p>
        </p:txBody>
      </p:sp>
      <p:sp>
        <p:nvSpPr>
          <p:cNvPr id="3" name="Content Placeholder 2">
            <a:extLst>
              <a:ext uri="{FF2B5EF4-FFF2-40B4-BE49-F238E27FC236}">
                <a16:creationId xmlns:a16="http://schemas.microsoft.com/office/drawing/2014/main" id="{A5B4E0CB-F9AD-481B-99B8-46A249052A91}"/>
              </a:ext>
            </a:extLst>
          </p:cNvPr>
          <p:cNvSpPr>
            <a:spLocks noGrp="1"/>
          </p:cNvSpPr>
          <p:nvPr>
            <p:ph idx="1"/>
          </p:nvPr>
        </p:nvSpPr>
        <p:spPr/>
        <p:txBody>
          <a:bodyPr/>
          <a:lstStyle/>
          <a:p>
            <a:r>
              <a:rPr lang="en-US" dirty="0"/>
              <a:t>Social studies – 93%</a:t>
            </a:r>
          </a:p>
          <a:p>
            <a:r>
              <a:rPr lang="en-US" dirty="0"/>
              <a:t>U.S. history – 93%</a:t>
            </a:r>
          </a:p>
          <a:p>
            <a:r>
              <a:rPr lang="en-US" dirty="0"/>
              <a:t>Algebra – 78%</a:t>
            </a:r>
          </a:p>
          <a:p>
            <a:r>
              <a:rPr lang="en-US" dirty="0"/>
              <a:t>Mathematics – 78%</a:t>
            </a:r>
          </a:p>
        </p:txBody>
      </p:sp>
    </p:spTree>
    <p:extLst>
      <p:ext uri="{BB962C8B-B14F-4D97-AF65-F5344CB8AC3E}">
        <p14:creationId xmlns:p14="http://schemas.microsoft.com/office/powerpoint/2010/main" val="3521972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0050E-1171-465D-AC5D-12A1C6772A04}"/>
              </a:ext>
            </a:extLst>
          </p:cNvPr>
          <p:cNvSpPr>
            <a:spLocks noGrp="1"/>
          </p:cNvSpPr>
          <p:nvPr>
            <p:ph type="title"/>
          </p:nvPr>
        </p:nvSpPr>
        <p:spPr/>
        <p:txBody>
          <a:bodyPr>
            <a:normAutofit/>
          </a:bodyPr>
          <a:lstStyle/>
          <a:p>
            <a:r>
              <a:rPr lang="en-US" dirty="0"/>
              <a:t>Poor Performing Areas in Cedar Hill High School </a:t>
            </a:r>
          </a:p>
        </p:txBody>
      </p:sp>
      <p:sp>
        <p:nvSpPr>
          <p:cNvPr id="3" name="Content Placeholder 2">
            <a:extLst>
              <a:ext uri="{FF2B5EF4-FFF2-40B4-BE49-F238E27FC236}">
                <a16:creationId xmlns:a16="http://schemas.microsoft.com/office/drawing/2014/main" id="{CD7F9FDD-35BF-4BE8-8F35-5F5AB1D12B36}"/>
              </a:ext>
            </a:extLst>
          </p:cNvPr>
          <p:cNvSpPr>
            <a:spLocks noGrp="1"/>
          </p:cNvSpPr>
          <p:nvPr>
            <p:ph idx="1"/>
          </p:nvPr>
        </p:nvSpPr>
        <p:spPr/>
        <p:txBody>
          <a:bodyPr/>
          <a:lstStyle/>
          <a:p>
            <a:r>
              <a:rPr lang="en-US" dirty="0"/>
              <a:t>English I – 62%</a:t>
            </a:r>
          </a:p>
          <a:p>
            <a:r>
              <a:rPr lang="en-US" dirty="0"/>
              <a:t>English II – 66%</a:t>
            </a:r>
          </a:p>
          <a:p>
            <a:r>
              <a:rPr lang="en-US" dirty="0"/>
              <a:t>ELA/Reading – 64%. </a:t>
            </a:r>
          </a:p>
        </p:txBody>
      </p:sp>
    </p:spTree>
    <p:extLst>
      <p:ext uri="{BB962C8B-B14F-4D97-AF65-F5344CB8AC3E}">
        <p14:creationId xmlns:p14="http://schemas.microsoft.com/office/powerpoint/2010/main" val="539825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D907F-C361-4F30-A41B-9D1A228B43B0}"/>
              </a:ext>
            </a:extLst>
          </p:cNvPr>
          <p:cNvSpPr>
            <a:spLocks noGrp="1"/>
          </p:cNvSpPr>
          <p:nvPr>
            <p:ph type="title"/>
          </p:nvPr>
        </p:nvSpPr>
        <p:spPr/>
        <p:txBody>
          <a:bodyPr>
            <a:normAutofit/>
          </a:bodyPr>
          <a:lstStyle/>
          <a:p>
            <a:r>
              <a:rPr lang="en-US" dirty="0"/>
              <a:t>Poor Performing Areas in Skyline High School</a:t>
            </a:r>
          </a:p>
        </p:txBody>
      </p:sp>
      <p:sp>
        <p:nvSpPr>
          <p:cNvPr id="3" name="Content Placeholder 2">
            <a:extLst>
              <a:ext uri="{FF2B5EF4-FFF2-40B4-BE49-F238E27FC236}">
                <a16:creationId xmlns:a16="http://schemas.microsoft.com/office/drawing/2014/main" id="{4E42F8BE-D833-4677-A1A4-25B535DD5F4F}"/>
              </a:ext>
            </a:extLst>
          </p:cNvPr>
          <p:cNvSpPr>
            <a:spLocks noGrp="1"/>
          </p:cNvSpPr>
          <p:nvPr>
            <p:ph idx="1"/>
          </p:nvPr>
        </p:nvSpPr>
        <p:spPr/>
        <p:txBody>
          <a:bodyPr/>
          <a:lstStyle/>
          <a:p>
            <a:r>
              <a:rPr lang="en-US" dirty="0"/>
              <a:t>English I – 62%</a:t>
            </a:r>
          </a:p>
          <a:p>
            <a:r>
              <a:rPr lang="en-US" dirty="0"/>
              <a:t>English II – 63%</a:t>
            </a:r>
          </a:p>
          <a:p>
            <a:r>
              <a:rPr lang="en-US" dirty="0"/>
              <a:t>ELA/Reading – 63%</a:t>
            </a:r>
          </a:p>
        </p:txBody>
      </p:sp>
    </p:spTree>
    <p:extLst>
      <p:ext uri="{BB962C8B-B14F-4D97-AF65-F5344CB8AC3E}">
        <p14:creationId xmlns:p14="http://schemas.microsoft.com/office/powerpoint/2010/main" val="1702554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145E9-99D3-4372-8E71-69E1831D5A53}"/>
              </a:ext>
            </a:extLst>
          </p:cNvPr>
          <p:cNvSpPr>
            <a:spLocks noGrp="1"/>
          </p:cNvSpPr>
          <p:nvPr>
            <p:ph type="title"/>
          </p:nvPr>
        </p:nvSpPr>
        <p:spPr/>
        <p:txBody>
          <a:bodyPr>
            <a:normAutofit/>
          </a:bodyPr>
          <a:lstStyle/>
          <a:p>
            <a:r>
              <a:rPr lang="en-US" dirty="0"/>
              <a:t>Discrepancies in Performance in Cedar Hill High School</a:t>
            </a:r>
          </a:p>
        </p:txBody>
      </p:sp>
      <p:sp>
        <p:nvSpPr>
          <p:cNvPr id="3" name="Content Placeholder 2">
            <a:extLst>
              <a:ext uri="{FF2B5EF4-FFF2-40B4-BE49-F238E27FC236}">
                <a16:creationId xmlns:a16="http://schemas.microsoft.com/office/drawing/2014/main" id="{7DA0A8F6-EFC6-455F-AB81-74CC8628B2E7}"/>
              </a:ext>
            </a:extLst>
          </p:cNvPr>
          <p:cNvSpPr>
            <a:spLocks noGrp="1"/>
          </p:cNvSpPr>
          <p:nvPr>
            <p:ph idx="1"/>
          </p:nvPr>
        </p:nvSpPr>
        <p:spPr/>
        <p:txBody>
          <a:bodyPr>
            <a:normAutofit/>
          </a:bodyPr>
          <a:lstStyle/>
          <a:p>
            <a:r>
              <a:rPr lang="en-US" dirty="0"/>
              <a:t>Discrepancies identified in English I, English II, and ELA/Reading. </a:t>
            </a:r>
          </a:p>
          <a:p>
            <a:r>
              <a:rPr lang="en-US" dirty="0"/>
              <a:t>Performances for all races lower than the state scores. </a:t>
            </a:r>
          </a:p>
          <a:p>
            <a:r>
              <a:rPr lang="en-US" dirty="0"/>
              <a:t>African Americans English I grades for 2018 and 2019 – 46% and 59% respectively. </a:t>
            </a:r>
          </a:p>
        </p:txBody>
      </p:sp>
    </p:spTree>
    <p:extLst>
      <p:ext uri="{BB962C8B-B14F-4D97-AF65-F5344CB8AC3E}">
        <p14:creationId xmlns:p14="http://schemas.microsoft.com/office/powerpoint/2010/main" val="629807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79</TotalTime>
  <Words>1850</Words>
  <Application>Microsoft Office PowerPoint</Application>
  <PresentationFormat>Widescreen</PresentationFormat>
  <Paragraphs>136</Paragraphs>
  <Slides>22</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Century Gothic</vt:lpstr>
      <vt:lpstr>Wingdings 3</vt:lpstr>
      <vt:lpstr>Ion</vt:lpstr>
      <vt:lpstr>Texas Academic Performance Report (TAPR) Analysis: A Comparison Between Cedar Hill High School and Skyline High School </vt:lpstr>
      <vt:lpstr>Introduction </vt:lpstr>
      <vt:lpstr>Introduction Cont’</vt:lpstr>
      <vt:lpstr>Introduction Cont’</vt:lpstr>
      <vt:lpstr>Better Performing Areas in Cedar Hill High School</vt:lpstr>
      <vt:lpstr>Better Performing Areas in Skyline High School</vt:lpstr>
      <vt:lpstr>Poor Performing Areas in Cedar Hill High School </vt:lpstr>
      <vt:lpstr>Poor Performing Areas in Skyline High School</vt:lpstr>
      <vt:lpstr>Discrepancies in Performance in Cedar Hill High School</vt:lpstr>
      <vt:lpstr>Discrepancies in Performance in Cedar Hill High School Cont’</vt:lpstr>
      <vt:lpstr>Discrepancies in Performance in Skyline High School</vt:lpstr>
      <vt:lpstr>Discrepancies in Performance in Skyline High School Cont’</vt:lpstr>
      <vt:lpstr>Chart Showing % Changes in Performances in 2018 and 2019 in Cedar Hill High School </vt:lpstr>
      <vt:lpstr>Chart Showing % Changes in Performances in 2018 and 2019 in Skyline High School </vt:lpstr>
      <vt:lpstr>Causes for Lower Performances in English I, English II, and ELA/Reading </vt:lpstr>
      <vt:lpstr>Risk Factors in Both High Schools</vt:lpstr>
      <vt:lpstr>Plan to Improve Performances</vt:lpstr>
      <vt:lpstr>Plan to Improve Performances Cont’</vt:lpstr>
      <vt:lpstr>Plan to Improve Performances Cont’</vt:lpstr>
      <vt:lpstr>Plan to Improve Performances Cont’</vt:lpstr>
      <vt:lpstr>Conclusion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Texas Academic Performance Report (TAPR) Analysis: A Comparison Between Cedar Hill High School and Skyline High School </dc:title>
  <dc:creator>lazarus junior</dc:creator>
  <cp:lastModifiedBy>lazarus junior</cp:lastModifiedBy>
  <cp:revision>21</cp:revision>
  <dcterms:created xsi:type="dcterms:W3CDTF">2021-08-04T07:07:45Z</dcterms:created>
  <dcterms:modified xsi:type="dcterms:W3CDTF">2021-08-04T08:26:54Z</dcterms:modified>
</cp:coreProperties>
</file>